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38940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6905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57995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91398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9111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443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8181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3095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8323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2170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4866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A6C1E-BBCF-4EC6-9D5F-CCEC7E7C00BD}" type="datetimeFigureOut">
              <a:rPr lang="en-CA" smtClean="0"/>
              <a:pPr/>
              <a:t>15/02/2016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5CA05-367A-4E88-8760-DF26303331A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31038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3240360" cy="1752600"/>
          </a:xfrm>
        </p:spPr>
        <p:txBody>
          <a:bodyPr/>
          <a:lstStyle/>
          <a:p>
            <a:r>
              <a:rPr lang="en-CA" dirty="0" smtClean="0"/>
              <a:t>Chapter 9</a:t>
            </a:r>
          </a:p>
          <a:p>
            <a:r>
              <a:rPr lang="en-CA" dirty="0" smtClean="0"/>
              <a:t>Behaviourism</a:t>
            </a:r>
            <a:endParaRPr lang="en-CA" dirty="0"/>
          </a:p>
        </p:txBody>
      </p:sp>
      <p:pic>
        <p:nvPicPr>
          <p:cNvPr id="1026" name="Picture 2" descr="http://1.bp.blogspot.com/-5QGpYAPSsxI/TwHBEhv0V7I/AAAAAAAAAMU/-cv0OAC2z0g/s400/richdiesslin_pavlovs_do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01008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520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Emotional, Manual, and Verbal Habits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Behaviorism</a:t>
            </a:r>
            <a:r>
              <a:rPr lang="en-US" dirty="0" smtClean="0">
                <a:solidFill>
                  <a:srgbClr val="000000"/>
                </a:solidFill>
              </a:rPr>
              <a:t> (1939): Humans are unique because of the variety of habits they can form through conditioning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Visceral (emotional) habits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Manual habits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Laryngeal (verbal) habits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Emotional Habits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Should study emotion via young children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Humans have three innate (unlearned) emotional responses: fear, rage, love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Little Albert study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Produced conditioned emotional reactions in 11-month-old infant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Paired aversive sounds with sight of white rat to condition fear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Conditioned response generalized to other white, furry objects</a:t>
            </a:r>
            <a:endParaRPr lang="en-US" dirty="0"/>
          </a:p>
        </p:txBody>
      </p:sp>
      <p:pic>
        <p:nvPicPr>
          <p:cNvPr id="12290" name="Picture 2" descr="http://classconnection.s3.amazonaws.com/511/flashcards/953511/jpg/little_albert_experiment1333738064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7422" y="1844824"/>
            <a:ext cx="3263099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Manual Habits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Entire range of muscular responses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Manual habits form through repetition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Formation permits smooth transition from one situation to the next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Watson advocated: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Formation of early work habits in youth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Distributed practice to acquire skills (vs. massed practice)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Verbal Habits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Thought verbal habits were the same as internal speech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Verbal habits constitute thinking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young children talk out loud, even when they are alone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Socialization teaches children to think in their heads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Speech is serially-ordered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Help us perform complex tasks in the correct sequence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Karl S. </a:t>
            </a:r>
            <a:r>
              <a:rPr lang="en-US" dirty="0" err="1" smtClean="0">
                <a:solidFill>
                  <a:srgbClr val="002060"/>
                </a:solidFill>
              </a:rPr>
              <a:t>Lashley</a:t>
            </a:r>
            <a:r>
              <a:rPr lang="en-US" dirty="0" smtClean="0">
                <a:solidFill>
                  <a:srgbClr val="002060"/>
                </a:solidFill>
              </a:rPr>
              <a:t> (1890-1958)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Undergraduate at University of West Virginia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PhD at Johns Hopkins University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Under Herbert S. Jennings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Postdoctoral studies with Watson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Considered himself a </a:t>
            </a:r>
            <a:r>
              <a:rPr lang="en-US" dirty="0" err="1" smtClean="0">
                <a:solidFill>
                  <a:srgbClr val="000000"/>
                </a:solidFill>
              </a:rPr>
              <a:t>behaviourist</a:t>
            </a:r>
            <a:r>
              <a:rPr lang="en-US" dirty="0" smtClean="0">
                <a:solidFill>
                  <a:srgbClr val="000000"/>
                </a:solidFill>
              </a:rPr>
              <a:t>; diverged from Watson later in career</a:t>
            </a:r>
          </a:p>
          <a:p>
            <a:endParaRPr lang="en-US" dirty="0"/>
          </a:p>
        </p:txBody>
      </p:sp>
      <p:pic>
        <p:nvPicPr>
          <p:cNvPr id="9218" name="Picture 2" descr="https://lh6.googleusercontent.com/wYz-xQ1S1J14b9A6VFxVOjlw33sPemBXpCGuZNBa1e-qWFBXWf6Q7WZSnfj6mtQcWOgdTCVL1WYDDCoU5ShUU3heeE1684qCFOwJBbWalpTFnBjco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988840"/>
            <a:ext cx="264795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Cortical Localization of Function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1916: </a:t>
            </a:r>
            <a:r>
              <a:rPr lang="en-US" dirty="0" err="1" smtClean="0">
                <a:solidFill>
                  <a:srgbClr val="000000"/>
                </a:solidFill>
              </a:rPr>
              <a:t>Lashley</a:t>
            </a:r>
            <a:r>
              <a:rPr lang="en-US" dirty="0" smtClean="0">
                <a:solidFill>
                  <a:srgbClr val="000000"/>
                </a:solidFill>
              </a:rPr>
              <a:t> studied with Shepherd Ivory Franz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Ablation</a:t>
            </a:r>
            <a:r>
              <a:rPr lang="en-US" dirty="0" smtClean="0">
                <a:solidFill>
                  <a:srgbClr val="000000"/>
                </a:solidFill>
              </a:rPr>
              <a:t>: Technique by which parts of cortex are destroyed and the results observed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Studied effects of ablation on frontal lobes in rats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1917: Moved to University of Minnesota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The Problem of Serial Order in Behavior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Criticized Watson’s associative chain theory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Argued that animals are not always engaging in serially ordered acts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Thought associative chain theory failed to account for: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Priming of responses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Spoonerisms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B. F. Skinner (1904-1990)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“. . . behavior which seemed to be the product of mental activity could be explained in other ways.”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Consciousness = A form of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Unscientific to think of humans as having minds that control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All events are public events; feelings of privacy and self-control are illusory</a:t>
            </a:r>
            <a:endParaRPr lang="en-US" dirty="0"/>
          </a:p>
        </p:txBody>
      </p:sp>
      <p:pic>
        <p:nvPicPr>
          <p:cNvPr id="6146" name="Picture 2" descr="http://fe867b.medialib.glogster.com/irisher/media/6f/6f3f5f29e623991ebbf8520e619c90c9c43d3d2f/skinner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3238500" cy="2962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Behavior of Organisms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Published in 1938: Distinguished between respondent and operant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Respondent </a:t>
            </a:r>
            <a:r>
              <a:rPr lang="en-US" i="1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: Elicited by known stimulus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Operant </a:t>
            </a:r>
            <a:r>
              <a:rPr lang="en-US" i="1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: No known eliciting stimulus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Studied by means of a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Skinner box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Food pellet is reinforcing stimulus for pressing lever</a:t>
            </a:r>
          </a:p>
          <a:p>
            <a:endParaRPr lang="en-US" dirty="0"/>
          </a:p>
        </p:txBody>
      </p:sp>
      <p:pic>
        <p:nvPicPr>
          <p:cNvPr id="5122" name="Picture 2" descr="http://www.intropsych.com/ch05_conditioning/05operantchamb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564904"/>
            <a:ext cx="3503092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Behavior of Organisms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 regulated by three-term contingencies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Environment provides stimulus situation</a:t>
            </a:r>
          </a:p>
          <a:p>
            <a:pPr marL="685800" lvl="1" indent="0">
              <a:buClr>
                <a:schemeClr val="bg1">
                  <a:lumMod val="50000"/>
                </a:schemeClr>
              </a:buClr>
              <a:buNone/>
            </a:pPr>
            <a:r>
              <a:rPr lang="en-US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E</a:t>
            </a:r>
            <a:r>
              <a:rPr lang="en-US" dirty="0" smtClean="0">
                <a:solidFill>
                  <a:srgbClr val="000000"/>
                </a:solidFill>
              </a:rPr>
              <a:t>licits a response</a:t>
            </a:r>
          </a:p>
          <a:p>
            <a:pPr marL="685800" lvl="1" indent="0">
              <a:buClr>
                <a:schemeClr val="bg1">
                  <a:lumMod val="50000"/>
                </a:schemeClr>
              </a:buClr>
              <a:buNone/>
            </a:pPr>
            <a:r>
              <a:rPr lang="en-US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F</a:t>
            </a:r>
            <a:r>
              <a:rPr lang="en-US" dirty="0" smtClean="0">
                <a:solidFill>
                  <a:srgbClr val="000000"/>
                </a:solidFill>
              </a:rPr>
              <a:t>ollowed by reinforcing stimulus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Reward or punishment make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 more or less probable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Negative reinforcement ≠ punishment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solidFill>
                  <a:schemeClr val="tx2">
                    <a:lumMod val="50000"/>
                  </a:schemeClr>
                </a:solidFill>
              </a:rPr>
              <a:t>Behavioursim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One of the most dominant approaches in psychology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Regard </a:t>
            </a:r>
            <a:r>
              <a:rPr lang="en-US" dirty="0" err="1"/>
              <a:t>behaviour</a:t>
            </a:r>
            <a:r>
              <a:rPr lang="en-US" dirty="0"/>
              <a:t> as the only appropriate subject matter for </a:t>
            </a:r>
            <a:r>
              <a:rPr lang="en-US" dirty="0" smtClean="0"/>
              <a:t>psychology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Rejected </a:t>
            </a:r>
            <a:r>
              <a:rPr lang="en-US" dirty="0"/>
              <a:t>subjective </a:t>
            </a:r>
            <a:r>
              <a:rPr lang="en-US" dirty="0" smtClean="0"/>
              <a:t>experience as  legitimate topic</a:t>
            </a:r>
            <a:endParaRPr lang="en-US" dirty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Extended </a:t>
            </a:r>
            <a:r>
              <a:rPr lang="en-US" dirty="0" smtClean="0"/>
              <a:t>work </a:t>
            </a:r>
            <a:r>
              <a:rPr lang="en-US" dirty="0"/>
              <a:t>of Thorndike and others on animal </a:t>
            </a:r>
            <a:r>
              <a:rPr lang="en-US" dirty="0" err="1"/>
              <a:t>behaviour</a:t>
            </a:r>
            <a:endParaRPr lang="en-US" dirty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Rejected </a:t>
            </a:r>
            <a:r>
              <a:rPr lang="en-US" dirty="0"/>
              <a:t>introspection as a </a:t>
            </a:r>
            <a:r>
              <a:rPr lang="en-US" dirty="0" smtClean="0"/>
              <a:t>method; relied on </a:t>
            </a:r>
            <a:r>
              <a:rPr lang="en-US" dirty="0"/>
              <a:t>observation instead</a:t>
            </a:r>
          </a:p>
          <a:p>
            <a:pPr>
              <a:buClr>
                <a:schemeClr val="bg1">
                  <a:lumMod val="50000"/>
                </a:schemeClr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8255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 Case History in Scientific Method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Discussed the ways in which Skinner made discoveries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Applied principles of his psychology to his own creativity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“When you run into something interesting, drop everything else and study it”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“Apparatuses sometimes break down”</a:t>
            </a:r>
          </a:p>
          <a:p>
            <a:pPr lvl="3">
              <a:buClr>
                <a:schemeClr val="bg1">
                  <a:lumMod val="50000"/>
                </a:schemeClr>
              </a:buClr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Teaching Machines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Typical classroom: Reinforcement only when the child does the work required to avoid punishment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Skinner suggested: Reinforce students for each response in a sequence that gradually builds up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e.g., Harvard self-instruction rooms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Provides immediate reinforcement for correct answers</a:t>
            </a:r>
            <a:endParaRPr lang="en-US" dirty="0"/>
          </a:p>
        </p:txBody>
      </p:sp>
      <p:pic>
        <p:nvPicPr>
          <p:cNvPr id="2050" name="Picture 2" descr="http://deliveryimages.acm.org/10.1145/1870000/1865478/100921_vargas_imag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437112"/>
            <a:ext cx="6408712" cy="22865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Skinner’s Utopian and Dystopian Views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Walden Two </a:t>
            </a:r>
            <a:r>
              <a:rPr lang="en-US" dirty="0" smtClean="0">
                <a:solidFill>
                  <a:srgbClr val="000000"/>
                </a:solidFill>
              </a:rPr>
              <a:t>(1948)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Utopian novel of a community regulated by positive reinforcement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Received mixed reviews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Skinner increasingly discussed Dystopian features of modern life in the West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Dystopia</a:t>
            </a:r>
            <a:r>
              <a:rPr lang="en-US" dirty="0" smtClean="0">
                <a:solidFill>
                  <a:srgbClr val="000000"/>
                </a:solidFill>
              </a:rPr>
              <a:t>: A society that is the opposite of a Utopia</a:t>
            </a:r>
          </a:p>
          <a:p>
            <a:endParaRPr lang="en-US" dirty="0"/>
          </a:p>
        </p:txBody>
      </p:sp>
      <p:pic>
        <p:nvPicPr>
          <p:cNvPr id="1026" name="Picture 2" descr="http://d.gr-assets.com/books/1358693935l/559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700808"/>
            <a:ext cx="2619375" cy="3695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Ivan Pavlov (1849-1936)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1904: Awarded Nobel Prize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Work on physiology of digestive system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Subsequently famous for </a:t>
            </a:r>
            <a:r>
              <a:rPr lang="en-US" b="1" dirty="0" smtClean="0"/>
              <a:t>conditioned reflexes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Pavlov dissociated himself from psychology of the time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Regarded his approach as a blend of the study of </a:t>
            </a:r>
            <a:r>
              <a:rPr lang="en-US" dirty="0" err="1" smtClean="0"/>
              <a:t>behaviour</a:t>
            </a:r>
            <a:r>
              <a:rPr lang="en-US" dirty="0" smtClean="0"/>
              <a:t> and physiology</a:t>
            </a:r>
          </a:p>
          <a:p>
            <a:endParaRPr lang="en-CA" dirty="0"/>
          </a:p>
        </p:txBody>
      </p:sp>
      <p:pic>
        <p:nvPicPr>
          <p:cNvPr id="2050" name="Picture 2" descr="https://upload.wikimedia.org/wikipedia/commons/7/7d/Ivan_Pavlov_NLM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04864"/>
            <a:ext cx="2516780" cy="35456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029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Conditioned Reflexes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5040560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Unconditioned reflexes </a:t>
            </a:r>
            <a:r>
              <a:rPr lang="en-US" dirty="0" smtClean="0">
                <a:solidFill>
                  <a:srgbClr val="000000"/>
                </a:solidFill>
              </a:rPr>
              <a:t>(t</a:t>
            </a:r>
            <a:r>
              <a:rPr lang="en-US" dirty="0" smtClean="0"/>
              <a:t>he same response always occurs in the presence of the same stimulus)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Unconditioned stimulus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Unconditioned response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Conditioned reflexes </a:t>
            </a:r>
            <a:r>
              <a:rPr lang="en-US" dirty="0" smtClean="0">
                <a:solidFill>
                  <a:srgbClr val="000000"/>
                </a:solidFill>
              </a:rPr>
              <a:t>(occur under certain conditions)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Conditioned stimulus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Conditioned response</a:t>
            </a:r>
          </a:p>
          <a:p>
            <a:endParaRPr lang="en-CA" dirty="0"/>
          </a:p>
        </p:txBody>
      </p:sp>
      <p:pic>
        <p:nvPicPr>
          <p:cNvPr id="3074" name="Picture 2" descr="http://cdn-0.simplypsychology.org/Pavlo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92896"/>
            <a:ext cx="3749601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109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Conditioned Reflexes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Conditioned response is usually smaller in magnitude than an unconditioned one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Extinction</a:t>
            </a:r>
            <a:r>
              <a:rPr lang="en-US" dirty="0" smtClean="0"/>
              <a:t>: The CR will eventually cease if the CS is repeatedly presented alone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 smtClean="0">
                <a:solidFill>
                  <a:srgbClr val="000000"/>
                </a:solidFill>
              </a:rPr>
              <a:t>Spontaneous recovery</a:t>
            </a:r>
            <a:r>
              <a:rPr lang="en-US" dirty="0" smtClean="0"/>
              <a:t>: A previously extinguished CR may return after a period of rest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21629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Conditioned Reflexes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Unconditioned reflexes are not sufficient for survival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e.g., animal not only has to eat, it has to find food source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Conditioned stimuli are signals that guide animals to unconditioned </a:t>
            </a:r>
            <a:r>
              <a:rPr lang="en-US" dirty="0" smtClean="0"/>
              <a:t>stimuli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43005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Temperaments and </a:t>
            </a:r>
            <a:r>
              <a:rPr lang="en-CA" dirty="0" err="1" smtClean="0">
                <a:solidFill>
                  <a:schemeClr val="tx2">
                    <a:lumMod val="50000"/>
                  </a:schemeClr>
                </a:solidFill>
              </a:rPr>
              <a:t>Pscyhopathology</a:t>
            </a:r>
            <a:endParaRPr lang="en-C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Fundamental cortical processes: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Excitation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Inhibition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Temperaments arranged on a scale: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Choleric (extremely excitatory)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Sanguine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Phlegmatic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Melancholic (extremely inhibitory)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50284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>
                <a:solidFill>
                  <a:schemeClr val="tx2">
                    <a:lumMod val="50000"/>
                  </a:schemeClr>
                </a:solidFill>
              </a:rPr>
              <a:t>John B. Watson (1878-1958)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1899: Graduated from Furman University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Graduate student at University of Chicago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Impressed by Jacques Loeb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1903: Doctoral dissertation in animal psychology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1908: Faculty at Johns Hopkins University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Quickly became Department head as a result of Baldwin’s bawdy house visit</a:t>
            </a:r>
          </a:p>
          <a:p>
            <a:endParaRPr lang="en-US" dirty="0"/>
          </a:p>
        </p:txBody>
      </p:sp>
      <p:pic>
        <p:nvPicPr>
          <p:cNvPr id="15362" name="Picture 2" descr="http://s3.amazonaws.com/s3.timetoast.com/public/uploads/photos/2344417/john-b-watson-1-sized.jpg?13315628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916832"/>
            <a:ext cx="2533734" cy="3707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Psychology as the Behaviorist Views It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1913: Challenged psychologists to change virtually every aspect of their discipline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Not a study of consciousness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Study human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r>
              <a:rPr lang="en-US" dirty="0" smtClean="0">
                <a:solidFill>
                  <a:srgbClr val="000000"/>
                </a:solidFill>
              </a:rPr>
              <a:t> in same way as animal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Replace unreliable introspection with reliable observation of </a:t>
            </a:r>
            <a:r>
              <a:rPr lang="en-US" dirty="0" err="1" smtClean="0">
                <a:solidFill>
                  <a:srgbClr val="000000"/>
                </a:solidFill>
              </a:rPr>
              <a:t>behaviour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Reject functionalist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Focus on prediction and control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893</Words>
  <Application>Microsoft Office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Psychology 4910</vt:lpstr>
      <vt:lpstr>Behavioursim</vt:lpstr>
      <vt:lpstr>Ivan Pavlov (1849-1936)</vt:lpstr>
      <vt:lpstr>Conditioned Reflexes</vt:lpstr>
      <vt:lpstr>Conditioned Reflexes</vt:lpstr>
      <vt:lpstr>Conditioned Reflexes</vt:lpstr>
      <vt:lpstr>Temperaments and Pscyhopathology</vt:lpstr>
      <vt:lpstr>John B. Watson (1878-1958)</vt:lpstr>
      <vt:lpstr>Psychology as the Behaviorist Views It</vt:lpstr>
      <vt:lpstr>Emotional, Manual, and Verbal Habits</vt:lpstr>
      <vt:lpstr>Emotional Habits</vt:lpstr>
      <vt:lpstr>Manual Habits</vt:lpstr>
      <vt:lpstr>Verbal Habits</vt:lpstr>
      <vt:lpstr>Karl S. Lashley (1890-1958)</vt:lpstr>
      <vt:lpstr>Cortical Localization of Function</vt:lpstr>
      <vt:lpstr>The Problem of Serial Order in Behavior</vt:lpstr>
      <vt:lpstr>B. F. Skinner (1904-1990)</vt:lpstr>
      <vt:lpstr>The Behavior of Organisms</vt:lpstr>
      <vt:lpstr>The Behavior of Organisms</vt:lpstr>
      <vt:lpstr>A Case History in Scientific Method</vt:lpstr>
      <vt:lpstr>Teaching Machines</vt:lpstr>
      <vt:lpstr>Skinner’s Utopian and Dystopian Views</vt:lpstr>
    </vt:vector>
  </TitlesOfParts>
  <Company>Memorial University of Newfoundland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James drover</dc:creator>
  <cp:lastModifiedBy>Jamie Drover</cp:lastModifiedBy>
  <cp:revision>5</cp:revision>
  <dcterms:created xsi:type="dcterms:W3CDTF">2015-11-16T12:50:48Z</dcterms:created>
  <dcterms:modified xsi:type="dcterms:W3CDTF">2016-02-15T17:29:33Z</dcterms:modified>
</cp:coreProperties>
</file>