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1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62392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92722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6418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99447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0540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1673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96458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0058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6999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14124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50619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C1D8E-7D2B-4C38-B4F7-F0186439BE64}" type="datetimeFigureOut">
              <a:rPr lang="en-CA" smtClean="0"/>
              <a:pPr/>
              <a:t>08/02/2016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B562D-037F-45B7-A690-AE2B14D6AE5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40765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Psychology 4910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3528392" cy="1752600"/>
          </a:xfrm>
        </p:spPr>
        <p:txBody>
          <a:bodyPr/>
          <a:lstStyle/>
          <a:p>
            <a:r>
              <a:rPr lang="en-CA" dirty="0" smtClean="0"/>
              <a:t>Chapter 8</a:t>
            </a:r>
          </a:p>
          <a:p>
            <a:r>
              <a:rPr lang="en-CA" dirty="0" smtClean="0"/>
              <a:t>Structure or Function</a:t>
            </a:r>
            <a:endParaRPr lang="en-CA" dirty="0"/>
          </a:p>
        </p:txBody>
      </p:sp>
      <p:pic>
        <p:nvPicPr>
          <p:cNvPr id="18434" name="Picture 2" descr="https://c1.staticflickr.com/3/2648/4197763373_7bebdab1c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789040"/>
            <a:ext cx="1303044" cy="18242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24639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64902"/>
          </a:xfrm>
        </p:spPr>
        <p:txBody>
          <a:bodyPr>
            <a:normAutofit fontScale="90000"/>
          </a:bodyPr>
          <a:lstStyle/>
          <a:p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Functionalism</a:t>
            </a:r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Set out to violate strictures that Titchener tried to place on psychology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Open to methods other than introspection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Select the method to fit the particular problem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Heavily influenced by Darwin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Foundation of functionalism was theory of evolution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Interested in function that psychological processes serve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Focused on how organisms adapt to their environment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xmlns="" val="1293018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4902"/>
          </a:xfrm>
        </p:spPr>
        <p:txBody>
          <a:bodyPr>
            <a:normAutofit fontScale="90000"/>
          </a:bodyPr>
          <a:lstStyle/>
          <a:p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John Dewey (1859-1952)</a:t>
            </a:r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4762872" cy="4680520"/>
          </a:xfrm>
        </p:spPr>
        <p:txBody>
          <a:bodyPr>
            <a:normAutofit lnSpcReduction="10000"/>
          </a:bodyPr>
          <a:lstStyle/>
          <a:p>
            <a:r>
              <a:rPr lang="en-CA" sz="2400" dirty="0" smtClean="0"/>
              <a:t>Wrote a critique of the reflex arc concept.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Paper contains: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Criticism of reflex concept as </a:t>
            </a:r>
            <a:r>
              <a:rPr lang="en-US" sz="2400" dirty="0" err="1" smtClean="0">
                <a:solidFill>
                  <a:srgbClr val="000000"/>
                </a:solidFill>
              </a:rPr>
              <a:t>elementaristic</a:t>
            </a:r>
            <a:r>
              <a:rPr lang="en-US" sz="2400" dirty="0" smtClean="0">
                <a:solidFill>
                  <a:srgbClr val="000000"/>
                </a:solidFill>
              </a:rPr>
              <a:t> and mechanistic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Suggested </a:t>
            </a:r>
            <a:r>
              <a:rPr lang="en-US" sz="2400" dirty="0" smtClean="0">
                <a:solidFill>
                  <a:srgbClr val="000000"/>
                </a:solidFill>
              </a:rPr>
              <a:t>that stimulus created by organism through act of paying attention to something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Stimulus responses are not distinct events; mutually influence one another</a:t>
            </a:r>
          </a:p>
          <a:p>
            <a:endParaRPr lang="en-CA" sz="2400" dirty="0"/>
          </a:p>
        </p:txBody>
      </p:sp>
      <p:pic>
        <p:nvPicPr>
          <p:cNvPr id="8194" name="Picture 2" descr="http://media-2.web.britannica.com/eb-media/23/133723-004-E88B1C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587149" cy="3638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24570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3.bp.blogspot.com/-BRncRmSJdrY/TwcCPp9P5AI/AAAAAAAAA9U/G-psA2g7pMo/s1600/reflarc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3238500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Influence on Educational Practice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Teachers influenced by psychological assumptions they make about children and educational process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Children and adults are different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Adult already possesses cognitive abilities that child is in the process of developing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Argued against teaching the 3 R’s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Challenged “ideal of formal discipline”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002231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Did not advocate for </a:t>
            </a:r>
            <a:r>
              <a:rPr lang="en-US" b="1" dirty="0" smtClean="0"/>
              <a:t>progressive education </a:t>
            </a:r>
            <a:r>
              <a:rPr lang="en-US" dirty="0" smtClean="0">
                <a:solidFill>
                  <a:srgbClr val="000000"/>
                </a:solidFill>
              </a:rPr>
              <a:t>but became associated with it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Teachers had responsibility to provide students with “experiences that are worthwhile”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Teachers should: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Become acquainted with community conditions (historical, economic, occupational)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Connect education with experience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Give children some autonomy over learning experience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Influence on Educational Practice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674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Robert S. Woodworth (1869-1962)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Proposed the S-O-R framework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S-O-R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 = Stimulus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 = Response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 = Organism (subject)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W-O-W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 = </a:t>
            </a:r>
            <a:r>
              <a:rPr lang="en-US" dirty="0" err="1" smtClean="0">
                <a:solidFill>
                  <a:srgbClr val="000000"/>
                </a:solidFill>
              </a:rPr>
              <a:t>Organsim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 = World (environment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191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Intelligence Testing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Functionalism created climate in America within which applied psychology could flourish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Emergence of intelligence test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One of the best examples of the application of psychological methods to practical problems</a:t>
            </a:r>
          </a:p>
          <a:p>
            <a:r>
              <a:rPr lang="en-CA" dirty="0" smtClean="0"/>
              <a:t>James Cattell (1860-1944) introduced the term mental test</a:t>
            </a:r>
          </a:p>
          <a:p>
            <a:pPr lvl="1"/>
            <a:r>
              <a:rPr lang="en-CA" dirty="0" smtClean="0"/>
              <a:t>His test lacked validity and did not correlate with academic performance.</a:t>
            </a:r>
            <a:endParaRPr lang="en-CA" dirty="0"/>
          </a:p>
        </p:txBody>
      </p:sp>
      <p:pic>
        <p:nvPicPr>
          <p:cNvPr id="4098" name="Picture 2" descr="http://media-2.web.britannica.com/eb-media/69/13069-004-5BD3495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204864"/>
            <a:ext cx="22860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9522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Alfred </a:t>
            </a:r>
            <a:r>
              <a:rPr lang="en-CA" dirty="0" err="1" smtClean="0">
                <a:solidFill>
                  <a:schemeClr val="accent1">
                    <a:lumMod val="50000"/>
                  </a:schemeClr>
                </a:solidFill>
              </a:rPr>
              <a:t>Binet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 (1857-1911) 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Invented most influential form of intelligence test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Collaborated with </a:t>
            </a:r>
            <a:r>
              <a:rPr lang="en-US" dirty="0" err="1"/>
              <a:t>Theophile</a:t>
            </a:r>
            <a:r>
              <a:rPr lang="en-US" dirty="0"/>
              <a:t> Simon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Discriminated between normal and </a:t>
            </a:r>
            <a:r>
              <a:rPr lang="en-US" dirty="0" err="1"/>
              <a:t>subnormally</a:t>
            </a:r>
            <a:r>
              <a:rPr lang="en-US" dirty="0"/>
              <a:t> intelligent children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Allowed children of subnormal intelligence to be understood in psychological terms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Determined that “slow” children belonged in special </a:t>
            </a:r>
            <a:r>
              <a:rPr lang="en-US" dirty="0" err="1"/>
              <a:t>ed</a:t>
            </a:r>
            <a:r>
              <a:rPr lang="en-US" dirty="0"/>
              <a:t> classes, not hospitals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Redefined intelligence as psychological dimension</a:t>
            </a:r>
            <a:endParaRPr lang="en-CA" dirty="0"/>
          </a:p>
        </p:txBody>
      </p:sp>
      <p:pic>
        <p:nvPicPr>
          <p:cNvPr id="3074" name="Picture 2" descr="http://media-2.web.britannica.com/eb-media/53/158353-004-18324BF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628800"/>
            <a:ext cx="3095625" cy="4286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44549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latin typeface="Candara" panose="020E0502030303020204" pitchFamily="34" charset="0"/>
              </a:rPr>
              <a:t>The </a:t>
            </a:r>
            <a:r>
              <a:rPr lang="en-US" b="1" dirty="0" err="1">
                <a:latin typeface="Candara" panose="020E0502030303020204" pitchFamily="34" charset="0"/>
              </a:rPr>
              <a:t>Binet</a:t>
            </a:r>
            <a:r>
              <a:rPr lang="en-US" b="1" dirty="0">
                <a:latin typeface="Candara" panose="020E0502030303020204" pitchFamily="34" charset="0"/>
              </a:rPr>
              <a:t>-Simon Scale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1904: Minister of Public Instruction created Commission on instruction of “defective” children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err="1"/>
              <a:t>Binet</a:t>
            </a:r>
            <a:r>
              <a:rPr lang="en-US" dirty="0"/>
              <a:t> and Simon defined intelligence in functional terms, as “practical sense”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Consists of reasoning and </a:t>
            </a:r>
            <a:r>
              <a:rPr lang="en-US" dirty="0" smtClean="0"/>
              <a:t>comprehension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Allows </a:t>
            </a:r>
            <a:r>
              <a:rPr lang="en-US" dirty="0"/>
              <a:t>children to be compared in terms of </a:t>
            </a:r>
            <a:r>
              <a:rPr lang="en-US" b="1" dirty="0"/>
              <a:t>mental </a:t>
            </a:r>
            <a:r>
              <a:rPr lang="en-US" b="1" dirty="0" smtClean="0"/>
              <a:t>age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Determined </a:t>
            </a:r>
            <a:r>
              <a:rPr lang="en-US" dirty="0"/>
              <a:t>by age level of items a child can pass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Alfred </a:t>
            </a:r>
            <a:r>
              <a:rPr lang="en-CA" dirty="0" err="1" smtClean="0">
                <a:solidFill>
                  <a:schemeClr val="accent1">
                    <a:lumMod val="50000"/>
                  </a:schemeClr>
                </a:solidFill>
              </a:rPr>
              <a:t>Binet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 (1857-1911) 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5116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698976" cy="3556992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Lewis M. </a:t>
            </a:r>
            <a:r>
              <a:rPr lang="en-US" dirty="0" err="1"/>
              <a:t>Terman</a:t>
            </a:r>
            <a:endParaRPr lang="en-US" dirty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Developed the most successful adaptation of </a:t>
            </a:r>
            <a:r>
              <a:rPr lang="en-US" dirty="0" err="1"/>
              <a:t>Binet</a:t>
            </a:r>
            <a:r>
              <a:rPr lang="en-US" dirty="0"/>
              <a:t>-Simon scale in American context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Innovation of </a:t>
            </a:r>
            <a:r>
              <a:rPr lang="en-US" b="1" dirty="0"/>
              <a:t>intelligence quotient</a:t>
            </a:r>
            <a:r>
              <a:rPr lang="en-US" dirty="0"/>
              <a:t>, or IQ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William Stern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IQ obtained by dividing person’s mental age (MA) by his/her chronological age (CA) 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Lewis M. </a:t>
            </a:r>
            <a:r>
              <a:rPr lang="en-CA" dirty="0" err="1" smtClean="0">
                <a:solidFill>
                  <a:schemeClr val="accent1">
                    <a:lumMod val="50000"/>
                  </a:schemeClr>
                </a:solidFill>
              </a:rPr>
              <a:t>Terman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 and the </a:t>
            </a:r>
            <a:r>
              <a:rPr lang="en-CA" dirty="0" err="1" smtClean="0">
                <a:solidFill>
                  <a:schemeClr val="accent1">
                    <a:lumMod val="50000"/>
                  </a:schemeClr>
                </a:solidFill>
              </a:rPr>
              <a:t>Standford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CA" dirty="0" err="1" smtClean="0">
                <a:solidFill>
                  <a:schemeClr val="accent1">
                    <a:lumMod val="50000"/>
                  </a:schemeClr>
                </a:solidFill>
              </a:rPr>
              <a:t>Binet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75656" y="5373216"/>
          <a:ext cx="2625725" cy="1071563"/>
        </p:xfrm>
        <a:graphic>
          <a:graphicData uri="http://schemas.openxmlformats.org/presentationml/2006/ole">
            <p:oleObj spid="_x0000_s1034" name="Equation" r:id="rId3" imgW="965200" imgH="393700" progId="Equation.3">
              <p:embed/>
            </p:oleObj>
          </a:graphicData>
        </a:graphic>
      </p:graphicFrame>
      <p:pic>
        <p:nvPicPr>
          <p:cNvPr id="1036" name="Picture 12" descr="https://upload.wikimedia.org/wikipedia/commons/0/0b/Lewis_Madison_Term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204864"/>
            <a:ext cx="22860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092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360040"/>
          </a:xfrm>
        </p:spPr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Edward B. Titchener (1867-1927)</a:t>
            </a:r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3445843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1890–92: Studied with Wundt at Leipzig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Established psychological laboratory at Cornell University, in Ithaca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Utilized a simpler approach than Wundt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Believed “the unconscious” to be fiction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Psychology distinguished from other disciplines by psychologist’s point of view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Need for introspection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xmlns="" val="1707081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Intelligence Testing in the US Army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Culturally-biased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Items required basic knowledge of American history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National differences in intelligence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Interpreted as innate racial differences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Used as justification for Immigration Act of 1924 (excluded immigrants from southern and eastern Europe)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Racial differences in intelligence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Truly reflected education disadvantage of Blacks from southern states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884699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What is Intelligence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Acquired? Innate?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/>
              <a:t>Binet</a:t>
            </a:r>
            <a:r>
              <a:rPr lang="en-US" dirty="0"/>
              <a:t>: Viewed intelligence as collection of different skills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Boring: Viewed intelligence as capacity to do well on intelligence test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After WWII, intelligence test become embedded in American culture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Scholastic Aptitude Test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Definition of intelligence has changed more than intelligence tests have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927121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Psychology in Business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Application of psychology to problems of interest to business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Hugo </a:t>
            </a:r>
            <a:r>
              <a:rPr lang="en-US" dirty="0" err="1"/>
              <a:t>Münsterberger</a:t>
            </a:r>
            <a:endParaRPr lang="en-US" dirty="0"/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Psychology and law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Psychology in industry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Walter Dill Scott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Developed mental tests for businesses</a:t>
            </a:r>
          </a:p>
          <a:p>
            <a:pPr>
              <a:buClr>
                <a:schemeClr val="bg1">
                  <a:lumMod val="50000"/>
                </a:schemeClr>
              </a:buClr>
            </a:pPr>
            <a:endParaRPr lang="en-US" dirty="0"/>
          </a:p>
          <a:p>
            <a:endParaRPr lang="en-CA" dirty="0"/>
          </a:p>
        </p:txBody>
      </p:sp>
      <p:sp>
        <p:nvSpPr>
          <p:cNvPr id="35842" name="AutoShape 2" descr="data:image/jpeg;base64,/9j/4AAQSkZJRgABAQAAAQABAAD/2wCEAAkGBxQTEhUUExQWFhQXGB0XGBgYGBoYGBgYGBwaGB0cGBobHCggGBwlHRwdITEhJSkrLi4uGh8zODMsNygtLiwBCgoKDQ0NFA8PFCwZFBkrLCwsLCwsLCs3LCwsLCssKyssKyssKysrKzcrKys3KywrKysrKysrKysrKysrKysrK//AABEIAQoAvgMBIgACEQEDEQH/xAAcAAACAgMBAQAAAAAAAAAAAAACAwEEAAUGBwj/xAA+EAABAwIDBgMHAwMDAwUBAAABAAIRAyEEMUEFElFhcfCBkbEGEyKhwdHhBzLxFCNCUnKCFVNiM2NzssIk/8QAFgEBAQEAAAAAAAAAAAAAAAAAAAEC/8QAGREBAQEBAQEAAAAAAAAAAAAAAAERMSES/9oADAMBAAIRAxEAPwDjhIgX5qd7mhLiY4ozkLXWWkffkpYLLBll9IUFvBAQ8O+awoS7gpBgwgLdFjmhiNFLXa/T8KHu9OGaBLwOSgs1/KmofX5IJCASL20RAeSWaiJp+Wnfd0D90SOCgxlCGkeyp7+qgNkcJ4FGwQop/JMaVVYGjh4QmNp8ghi09/hMbe/KyC5RZEankrTac5qnQcB8laYO/FRTRQ70UBkacsvFWaTu+SB5z4oMaeyipPAnI/yUqmfNGw52CDl2R8wp3SVFPK46ZfZSeqrLHH8IgPl/F+SEt/GSgBBLaenFSCo3jZATEd9hAxp7GX5QvnLSZ0Ub91f2Jsiri6op0WknNzsmsGUudeOQ5INU456/RN2fgKtcxRpPqHL4Glw8SMvFex7B/T7C0ADVHv6nF37AeTJg/wDKV1jGAAAAADICwHQBTR4C/wBjscBP9JWjkB6StbisHUomKzHsPB7XN9RdfSMoajA4Q4BwOYIkeRU0fNgqd8+wmMdl3Zexbc/TvCV5LG+4qH/Kn+3xZO75QvN9v+yWJwrvibvs/wC4wEj/AJDNvpzV0ahvX6Iwk7/SUxpvwjoqGNmM/H6JrOk96JbXePefNFTN57sgsU3npqrdJ3RVGDnZP3gAitlTqBRUEgqnTqDy/Ku0nzwUUpzTx8vLRTTPPmn1W98eiFjeAnr/AAg5IPnTuyhrvklttlPkj4T31VZESY771QCojJm56JZzyRDWuKJxOffRA0d9EbqnP8oDwWDfWqspMG897g1o66ngBmeUr3f2b2IzCUW0mQTYvfEF74uenAaBcL+kOzWudWxDhJbFJnIuEuPlujxK9OlSqyVkrFBUGKCVBclvKgN7lyvt0yp/TOfS/cy5EAyNfLNdJUetdtIB1J7SYBaQUV4P77eMnXOO+KbuW5nvvohxWH91VcyDb5g3B8kTHraDaeGeveaY1yADl3/CyIn73RVprvH18Exx5fxy8lXYZTQPtl6IHtAt3or9BUaIt9dPBXaeSirbBP0T6TYVeg4+GnRXaRHEd8FB57Hc9yinLsaJbbzCIn7fx6LTAmDyWHPzuongseb5WRWNNwiLuaimAR0UH6cEHq36Qu//AJqv/wAv/wCWru95ebfo9ifhxDP/ACa4eII+i9GlZoYXIHOQOek1q4AuVFNL0JctditrUmTvOFs+X+4mw8Sl4HbdOr/6bg68fDcTa0i3zKg2FVa3EU98Fs5ghDtHbDKbZzi0ASVqsBt9lR8QQCYFs/sqPNvaPDOp1nMcT8JkToDoAqNB1s+vBdr+ouzt4iq1s8YF1yGxsBUxFQUqLN55vmAABmST+0DqtTiC94oI4/lP2hhXUKjqb90kDNrg9t9QRZV3vnr35KqIO9fJPbU0VcO6+adTM+iC3SdJWypN0HBazCtErb4ZuSC1QpiR3mrjKY+qTSpT0ToOXJZV5o0WhGBHCYM98ULb9/lE1vnwWmEtHNQ0HPqpLbXIBhYAgwC/VQ9iPdjJDVue4Qdp+kdWMVWBOdKfJw+69Mx2NFNjnmSGiTAkrzL9Otj1WVqWJG6aVRtSm7dJJYQJG+ItJb6Lp9pezr8VXYa1QnDM3po3DXv3jG8P8hunP/xEZrNVodofqUHPDKbDcwCHNeZNhYWztG8u2weJdUwz3Bn9xu8DTBBl7RYA87ZwbwYMrRt9jsOSJpEgOBcXvLt4iQJm9pjwELrsHRDG7rRA4ARwFlPFeIY7YuIrvYKZdUJbvw5pphriSCIcf3TYzllNpXYYD2ObTosYaj/eZ1AHvh5G/ZpBhou2bTbmu3qUWgm1yZ8ewsczkPJXR57tX2Le9zfdVS1zWlu84l3wTLWuMku3ZIE6RwW89n/Zt9Js1S1zgc2i3W+tl07KcXi51S8TXgKaNLt6nNF/FokfbxXH4Ct7sNZRa3erFrak5lnAXyk34wun2vXlpboRx6LzzF4Q1cRRZSJNRxggf4gONxlkL+Cs4G7Z2eWF53Ya2qadhYOje9LrWErpfbvHg1alFkFnvQ+Qc3CmKZPyXLglagdTOY4Kywc+iq0gn0xyQXsO3ILY0HZR3y5rV0n+XPVbGi4GALd9EVvNnKxUHBIwDCBbxVsUwc/msjyemUZPHqkNcmA9VpgxoUgeMpRCJqAi6FjnIW8VBCDsP0vx1QYo0t4+7cwuc3QlsQesHNetboMrwv2S2mMNi6VR37J3H/7X/CT4WPgvc2FZrUQG6lE1yXWdZcltjE7QoueaPuq9MmWh0MqMmbWMOA4mFB0m0MbSpkGrUawXMuMDJVtl7bo1yRRqB4ibSciAfULy2psTaGOrf32uaAYJf8Lc/wBoAz1yXo/s97OYbCD+3Th8EF5O84gxIk6TwTBvXcOwq1WlKaaojP8AnJV62IAgC5PSesFQcntw7tS0cDIlcvs90YuW2MhpIsRvT8lv9tv3qgIzI1EA9dOHzXEbcMPEWdlZbgs+0r2nEObTjcpwxpH+UZuniTK10cvBLp0+8k6RzVQxvdlYa4jNU2lPZGU9/RFWaencd2Wz2dUMgd5LU06mYVzAm83QdtghbT0TjUGQz1WnoYuAmHEhZV5iLo4EpYIAU+8WmTG3tIRN80knxGcflG0IHF/h38lBN8khOPJAuqPz+F7vsfaNN1KkGvk+6aTMB1gGmQczPqvBnH0V72f2n/T16dR0mm10va3/ACBsRGR0PgpYPb8XjQ3jPAAnyABJ6LUs27RDt1ztxxP7XEF/k0ndz1vn4av2w2PUrNBw9QhpG8YJhzSLARm0jTK/Vc1sL2Bq1X71WqaYB/xHxGOB0M6rOK7bH7coYeiXPcSJjd3TJdJcTLhGvGFzTv1PpGf7LsrO3wb8wIkTpK6hns7gqG6RhBWqAyHPio+c5JqOiVFM08Q472Ha2P8AUGkjSLSPJVHHM9uHVXbpa4NDpDgbloBPxZ5kAATryV9vtK9w+Nm7BtxIvnwIGlyt3jNiUnZADpp0HVc5tPZzqY6eV/4TxWbRxW9B4WPyC0eH2S7F4plGm4Bzt4knJoaJk8tPFLxFdx/ttlziYAAklxyDQMySV6n7Aey5wlP3lYD+oqAAj/ttz3Z/1Tdx5AaK8g8b92WEtcIcCQQcw6YOSIAre+3xZ/1Gv7uIkb0f691u98/qtDP8qoICEwDl18UuR6o2mR5IGTfIenkFao1dbjndUpESPmn0Xd5oq+zFOCvYHEzPFabe7lWKJjifFQcy0XU7tuiLdUNCqMLVgHHsKZjJZyQFuIgNFgJWA5Dj07CASPL7JT2hNQvQd/8Ap17RggYSqbi9Em0jVnXUcpGi76nRhfP4c4EEEggyDqCDIIOi9K9hPa6rXeaFRu+4MLg4GHEDORqb6eSlg7d2DDh8V/Ej0UtwrGiAPqtTX9qcM0F3vW2MEagjMEZjyXO7V/UWkGkUWlzjqRZRXZvDR5fJea+2ntBvEspkQDEgzxyHNUMR7YYrE/2aTTvvtDAS4znA06rsfYb2IFEiviofWzayzm0zxJyc8cRYaSbpxF79OPZU4en7+uz+++4BuabNByccz1jiug9qdvNweHfVdd2TG/6nnIdNTyCsbQ2kykwvebBeIe2HtG7GV/8A22WY3Tr1SejWGs5zi5xJc4lzicySZM+KIE9hAxvmOKaxmS2ICMPPn/CYaRadYnP6K2zDbw+eXZ+Sg14OneSc1xHZVpuzjNipbs6qBYTOoIyPjMpqq7al+KcKkcRZIqUy2Ja4X1Uh0ZIKLSD390IRNcibT1RC3Z9/JZu5RPOyItMwiaNUAMCh8Ix391h179EC3t4SgcmlvffVA4cOCACPkrvs7i30sTTq0432EkA5OsRunqJCrOZDZ7hRhcI6rUZTp/ue4Mb1cQPqg9kOycBtan74sLalg8tO5VY6P2vzBI0JBlaTZv6aUqT3+/mq0P8A7d92WQDLt2CTMiJhaZ2CxOx8VTcH+8bUF7ENqNB+Jjp/aRpqLHitttb9SKh+KlhwGD/uOJPC4aLdFkdfs3C0aDd2lTZSHBoAnqdfFNx+PZTY5znBoAuSYHmvKan6j4gmSynHABw+pXNbZ2zWxLprPLho3Jo6N+uafJre+1XtUcQ5zaZ+AHMnP/aFpMLhpa50WEebvDqqbGd95LqMLgj/AEbbXqPc8HiGgADwgnxWhqGDvvNbPC0mniFRfh3tmRCdhajt60zkZzFueX4QbDEYcEQCIM31ygfRM2Q4ObrIs7gEygGtgF7eNzlIvblCP2fogirElgeIMmCYvHFRV0UfhBvEwbJ9CiDcffWIi3JSKRyGUTMZXIyQgXOd4g5m9/qoIfVP+Wg+QtMFK/pKb/3NHhIQRJtPjnFlfotOYEyivP2+KJo8FgjPXvvxUESeHPRaZQfnKIlAW5KSRe5lATxwH5WEcUDfnZEHW76qAfPnzhEynI+qNrgc/wCeqaynw6zzQVMSMgus/S7Z4qbQa6JbRY5//KN1v/2J8FyzwHPJsQ0T5ZfNejfpLTbQwmKxlSzSQJ5UgXGOZc6PBKNj7ePbWxVHDwT7ppqugTep8LR5NJ8QuP8AbmgyjTaxhAeTLhJm/LrPmt/sbatB1WtUfWY6sd6o8tO9utgWG7MNaIb4Lz3bG0XYuuS24mxiJHEnvNIrUCmTomtoFb3BbOgXILshOUnT5lXK+DDAAS2QBM35+eiuo5+hhZIbkSYHPL7rscW9rG02xAgtEH/HhPKNOa1WyWf3Q4kHMyTawPHhlPJWfax0e5cJydOUZg+fVATnh26cvkd65+SH3ggTfiddcgIt9lp3YgxaBp9fEKzTquM5H7nP+eaC4xwIEM+XE5+uiuUMbutjeyHr/pC1FMExNzGUeURms2lXF23k5jKI1+Sit9s/Hh1IPJl5mSdDJgqMS4gZmZgCbydJ4rX7FdFPdv8Au+4udc0eLdnoZ+cD6FBsdnYlodeeBGfQtm38rc4Wjui5Am4N8vDNcTgqhdUA538+XJdjjMWWNa3IC1uX8qVXmrHd5KS8dElr+8kRNhc/RaZETdQHdEJPf2U0wT5ICDfJEGrD35J4pxE5d3QRTbyTw4AE6jLTzWURYjpJ4R/PySdpus1g/wAjfvVQOwGF3sPWedROdzBBXons/jW4XY2HcRLHVP7hiSGvrOBMDO1lyWz6IDQIsLZzMcl3HsPUp1cGcMQ0mkS1zTBBY9zntMHiDHUFSqr19pMfgcQ5uHfRbuQHfCwVXOAG83dMxOuoXnmyNnbt/nl6crrfbWx1SqXMe4GkKp3GgQN1vwtkTcC8aXPJVKLBu6NtHDM2tx/KsEUWGbRc2nODyQYy8ACxOeUgAyVYY4XNyMr2FzAJH50VSuCZkXubE6gfwiCwFPdPAZZT5DvRO9p3RSYeDjMcHCb25eCHDsF4y03bT885KdtnDl+GqAyCPjGtwTPS3og5ltUW81cpVwTEa6cIy84WnpP75J1M3HDuFR0wEMnSd3OPXKy05mrUtlPVNxuKO61gmY8NbmdfDUqzs2mGgGRvE5QSeE980VfwQgcIAIERJ1+XBBj6st6RHX7mFjnOBEX553MRmFVxQOWXLO+XmoA2G+KrQIkmfLr6LebRfO5I/wAZz4kn0XM4CruVWu4HLwn1XTY5pkBomGgX5ABBwbAmRw8Jz5T8kLRyUuPBVE2Hgpbn9EveTGoH02ycuffNbCnR8fPLkqFB981tnSIE5jy4IAw9O+V79CFRrOD8TfKDpF4+63dAtaLjIGZmAOXpmub2ed6sS7nrCg6HDzEAWEzM2FpPPh4qdnYl9N9Q0XENew0382z8nCYEf6ikjFAiGxYxYznb7GUv/qjKFPd/c8mSOki/LPrZBdgQ63IACw4Qfvy4o2uESbutn8PGBzPRaf8A6k90kNzmBy9MwUwMrOaLWzJy4Rz/AJQW/wCojM5SB469UitjGi05Ddnz8AfCEk7NgQ51yPhjLjc3mBz4ozs5rWkEEwc5MTE+GaCzs+oDLosLRNjME5aToP52zGtkg5TE6EeWpIWswFBrBA6i3Hr0lbHD2B1BMDWBb5gAeaDhcZQNOo9hza4t8iiabarZe1WHAqh4O8HCD1b8PoAtbSI8FRbwwmSbmIHGPutrSeLxZuk/WPRa5lQbpyi2mX3VinX5RwuTyPiirWIqmAbZk+PHvgqu/N/U+M+SB9cG0GD0y/KXSrgRLZPEycvTNAwwDJFjcFdk1u+1pEARPnfVcTVeTE/YeC3+x8VNOCbttA9bFSjkN1FE9+ilg76Zot0Rfh0VRX774Jobw6qN3X7JgMIGUZnUfVbGk74pi0EKkx2VltMHTJJj+bnJQTtKrFEgyTxtGq5UScpW/wDaOrDQ23LjHNajBEb7ZyBSDYYLZLvgM6zyteOtkGOw9SpWFT3TSGFlrbjm0t0fENQ6L9St9QxDfi3m/CGmAT/kLXjxSqQjSxBE2kyD9/RBNPDNDT8W8BcDdiDMkCOthnACbicSQAY00NtPHPXmEvD1rag+Vt2OEX7yUVqpm193PTg0fZBgrNG6CBzNwBwUVnk3EHUx1nU8ilH4p5mYveDx6ylVKJHMEQM9bZ+KBtF0k3FpyM5CcyeKuU3kj9sTl9xw/C1ODrRwaQDbOZ+s+qumpkW3JkDO1hcID2ngzVpuExuneF7S0Qcs7HzXKMMGCF0n9RE7zpAIgZePyQY/ZTTu1A5pD7kMDy5pzMy0DPgTkg07OAjvVOZU4zqgxNEseWk85jQ3lCwTlqqGiscrR8/NSHD8W7yS9298/KM025+3kihJnwVrA4osmBM/RVQfx3qmstfdmeJIA6QiKrPL+EJg8wgGdlJJFkBNMkd+aJ4jKEuT9ERdyQPGS2lN8G1uIy+sQtLvzPYVk14g52Hlkgr7Yr7zxbIdykYe7hol1jLieKinM8kHQNrZiBA1nSAPHglu2kywB+Wd9SDwCThaVN4IquIJyDYkwHO1tcho8TnYLXjBEGCHTEuBEbsm03vIg+KDa08XYADu+Y1CVWxhg7uWVkim0BuY+sajl/KF9bj0ygTnwQXKNUiASSSIy8jnfTNFXrvBaIMdc4Fo5XlUXV8okx4Ig+SSTkDr1ynPRA4NMA5aZyTrn3mFeoVpkAxMRwMcIWqe++v0HgmNqGZ8PlFuH8oLeKa2dJGeRE8s4/lWtmYwgwdSJ0HcfVag4iQBN5/CyDMlwz0v6oNh7SkGo0tAjdiRrBP3hanwI6d8FdrYjeGkg99FTY2OEIDHzRB2aKkwaKXNg371QCAc75/SPJTTcjJHRQ0W+5hFUWhF3+FNM81JRATp2FgN7o5vkojXlKAHP1Ql/foinKRbVBP3/CAOqljtPUrCMvRYB08kFh4G7x65BYXgZA27KTPE6eXNQXZXQG6sft8lgdpwQB3Pv6pjY4oBJUuJB59FJI8eig9UGU3XRuelAXhESckBPdN/4WfdZTZMqM0DWPy5ptFufJJaTI6Snj8IDpR0KI99ylt8UU8ggkqGifLmsvayYBw5cFFa+nU/KwX4X/hSyPMo3hVENPfeSlxGnhyWM9bpbuiAHIS69uuSwG3RAR5zlCA6njPFS3JLa+35+uik3QTuZ3GU5jKyXosc8nv5ICqGAjmmF3mkAo2FQGQpB18kO9kpcSgKJ6onA9ygbU6LHZzbkgLcPVYFLXHwUgnPvyQHTGninMYTyP2SWHWU2jOfhHNA0Ujrn6Ity/yKICIspced+CBnuh4jOT8ksuj6XhCato5oYOqiqBdIRsBuq4NwnDToVUE5sc/PRARe6eB8J8PVIefT7IFPOet81EaqXZIX5jvggl3QfdBCl6FufmgmfypH0UNPoibp0+yCLd8U5jbfJV25+alvfyVDXShCWcvL0Rt0UBgImSgPfmicf2oCjXVF6pDz34Imn0QWGn8/hNpvHDvmq+hQhBfD7eSwui5uk0ypqH1CBgdy80wG2aQw2PgipZKK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5844" name="Picture 4" descr="http://vlp.mpiwg-berlin.mpg.de/essays/data/art71/images/muenster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700808"/>
            <a:ext cx="1365906" cy="1912269"/>
          </a:xfrm>
          <a:prstGeom prst="rect">
            <a:avLst/>
          </a:prstGeom>
          <a:noFill/>
        </p:spPr>
      </p:pic>
      <p:pic>
        <p:nvPicPr>
          <p:cNvPr id="35846" name="Picture 6" descr="http://exhibits.library.northwestern.edu/archives/exhibits/presidents/sco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149080"/>
            <a:ext cx="1369667" cy="17495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87112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Frederick W. Taylor (1856-1915)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Lifetime focus on efficiency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Scientific management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e.g., Bethlehem Steel Company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Increase output of individual workers, decrease total number of workers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Methods developed by Frank and Lillian Gilbreth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/>
              <a:t>Time and motion study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Instantaneous photography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“</a:t>
            </a:r>
            <a:r>
              <a:rPr lang="en-US" dirty="0" err="1"/>
              <a:t>Micromotion</a:t>
            </a:r>
            <a:r>
              <a:rPr lang="en-US" dirty="0"/>
              <a:t>” pictures to train workers on the best way to do their jobs</a:t>
            </a:r>
          </a:p>
          <a:p>
            <a:endParaRPr lang="en-CA" dirty="0"/>
          </a:p>
        </p:txBody>
      </p:sp>
      <p:pic>
        <p:nvPicPr>
          <p:cNvPr id="34818" name="Picture 2" descr="https://upload.wikimedia.org/wikipedia/commons/9/90/Frederick_Winslow_Taylor_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132856"/>
            <a:ext cx="1776772" cy="2655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48116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Elton Mayo (1880-1949)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1926: National Research Council studied effect of changes in lighting on workers’ output at Western Electric Plant in Hawthorne, IL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Mayo was part of group called in to investigate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Hawthorne effect</a:t>
            </a:r>
            <a:r>
              <a:rPr lang="en-US" dirty="0"/>
              <a:t>: </a:t>
            </a:r>
            <a:r>
              <a:rPr lang="en-US" i="1" dirty="0"/>
              <a:t>Any</a:t>
            </a:r>
            <a:r>
              <a:rPr lang="en-US" dirty="0"/>
              <a:t> change in work conditions increases output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Being watched produced increased output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Work is inherently social activity</a:t>
            </a:r>
          </a:p>
          <a:p>
            <a:endParaRPr lang="en-CA" dirty="0"/>
          </a:p>
        </p:txBody>
      </p:sp>
      <p:pic>
        <p:nvPicPr>
          <p:cNvPr id="33794" name="Picture 2" descr="http://timerime.com/upload/resized/199099/2294437/resized_image2_7d8c04a19b381b25cf2173588d37e1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132856"/>
            <a:ext cx="2286000" cy="24955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90704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Comparative Psychology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Understanding evolution of </a:t>
            </a:r>
            <a:r>
              <a:rPr lang="en-US" dirty="0" err="1"/>
              <a:t>behaviour</a:t>
            </a:r>
            <a:r>
              <a:rPr lang="en-US" dirty="0"/>
              <a:t> through comparison of different species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George John </a:t>
            </a:r>
            <a:r>
              <a:rPr lang="en-US" dirty="0" err="1"/>
              <a:t>Romanes</a:t>
            </a:r>
            <a:endParaRPr lang="en-US" dirty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Mind = Subject matter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Anthropomorphic; focused on continuity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Criticized for being anecdotal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C. Lloyd Morgan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Experimental approach to study animal </a:t>
            </a:r>
            <a:r>
              <a:rPr lang="en-US" dirty="0" err="1"/>
              <a:t>behaviour</a:t>
            </a:r>
            <a:endParaRPr lang="en-US" dirty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Canon: Rule that regulates how one should investigate something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996915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Edward L. Thorndike (1874-1949)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Researched animal intelligence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Puzzle box</a:t>
            </a:r>
            <a:r>
              <a:rPr lang="en-US" dirty="0"/>
              <a:t>: Apparatus assembled by Thorndike out of wood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Procedure: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Cat placed in puzzle box with food outside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Cat required to pull on a string and push a latch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Thorndike concluded that cat did not use reason to escape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Law of effect</a:t>
            </a:r>
            <a:endParaRPr lang="en-US" dirty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“The immediate consequence of a mental connection . . . can work back upon it to strengthen it”</a:t>
            </a:r>
            <a:endParaRPr lang="en-US" b="1" dirty="0"/>
          </a:p>
          <a:p>
            <a:endParaRPr lang="en-CA" dirty="0"/>
          </a:p>
        </p:txBody>
      </p:sp>
      <p:pic>
        <p:nvPicPr>
          <p:cNvPr id="31746" name="Picture 2" descr="http://www.tc.columbia.edu/media/Thorndike-200x2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708920"/>
            <a:ext cx="1905000" cy="2238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9633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lato.stanford.edu/entries/modularity-mind/mueller-ly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132856"/>
            <a:ext cx="2667000" cy="1666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2734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Method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b="1" dirty="0" smtClean="0"/>
              <a:t>Introspection:</a:t>
            </a:r>
            <a:r>
              <a:rPr lang="en-US" sz="2400" dirty="0" smtClean="0"/>
              <a:t> Process by which individuals describe their experience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b="1" dirty="0" smtClean="0"/>
              <a:t>Psychophysical parallelism</a:t>
            </a:r>
            <a:r>
              <a:rPr lang="en-US" sz="2400" dirty="0" smtClean="0"/>
              <a:t>: By referring to events in the nervous system we may be able to explain mental processes without regarding those events as causing mental processes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Psychology = Study of generalized human mind by means of experimental introspection</a:t>
            </a:r>
          </a:p>
          <a:p>
            <a:endParaRPr lang="en-CA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782960"/>
          </a:xfrm>
        </p:spPr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Edward B. Titchener (1867-1927)</a:t>
            </a:r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37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Structuralism</a:t>
            </a:r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Aimed to uncover elementary structures of mind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Distinct from structuralism of Piaget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Biology analogy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Biology has structural and functional parts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Scientists can inquire about structure without looking at function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Examine sensations, images, affection as underlying units/processes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xmlns="" val="3512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52934"/>
          </a:xfrm>
        </p:spPr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Experimental Psychology</a:t>
            </a:r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Outlined how a beginner student in experimental psychology could acquire fundamental skills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Psychological experiment consists of  introspection or series of introspections made under standard conditions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Students need vocabulary to introspect properly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Avoid </a:t>
            </a:r>
            <a:r>
              <a:rPr lang="en-US" sz="2400" b="1" dirty="0" smtClean="0"/>
              <a:t>stimulus error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Content divided into two parts: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Qualitative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Quantitative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xmlns="" val="152785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Dimensions of Consciousness</a:t>
            </a:r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Developed abstract approach to study of consciousness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Shifted focus away from basic elements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Stressed analysis of consciousness in terms of dimensions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Never fully outlined what dimensions of consciousness were or how many there were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Died before producing the great work on the subject that his students expected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xmlns="" val="783325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E.G. Boring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Published account of what he considered to be Titchener’s central views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Singled out four dimensions of sensory experience for discussion: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Quality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000000"/>
                </a:solidFill>
              </a:rPr>
              <a:t> Variation in basic experiences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Intensity</a:t>
            </a:r>
            <a:r>
              <a:rPr lang="en-US" dirty="0" smtClean="0">
                <a:solidFill>
                  <a:srgbClr val="000000"/>
                </a:solidFill>
              </a:rPr>
              <a:t>: Strength of an experience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Extensity</a:t>
            </a:r>
            <a:r>
              <a:rPr lang="en-US" dirty="0" smtClean="0">
                <a:solidFill>
                  <a:srgbClr val="000000"/>
                </a:solidFill>
              </a:rPr>
              <a:t>: Experience can vary across wide area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b="1" dirty="0" err="1" smtClean="0"/>
              <a:t>Protensity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00"/>
                </a:solidFill>
              </a:rPr>
              <a:t>Duration of sensory experience in time</a:t>
            </a:r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Dimensions of Consciousness</a:t>
            </a:r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266" name="Picture 2" descr="http://www.apa.org/Images/2013-07-capsule-boring_tcm7-1567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212976"/>
            <a:ext cx="2162175" cy="1390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64314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</p:spPr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Titchener’s Influence</a:t>
            </a:r>
            <a:endParaRPr lang="en-C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Little left of the content of Titchener’s system to influence subsequent generations of psychologists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His method of introspection received less and less support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Proposition that psychology was experimental discipline continued to receive widespread support in academic psychology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xmlns="" val="200833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1161</Words>
  <Application>Microsoft Office PowerPoint</Application>
  <PresentationFormat>On-screen Show (4:3)</PresentationFormat>
  <Paragraphs>165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Psychology 4910</vt:lpstr>
      <vt:lpstr>Edward B. Titchener (1867-1927)</vt:lpstr>
      <vt:lpstr>Slide 3</vt:lpstr>
      <vt:lpstr>Edward B. Titchener (1867-1927)</vt:lpstr>
      <vt:lpstr>Structuralism</vt:lpstr>
      <vt:lpstr>Experimental Psychology</vt:lpstr>
      <vt:lpstr>Dimensions of Consciousness</vt:lpstr>
      <vt:lpstr>Dimensions of Consciousness</vt:lpstr>
      <vt:lpstr>Titchener’s Influence</vt:lpstr>
      <vt:lpstr>Functionalism</vt:lpstr>
      <vt:lpstr>John Dewey (1859-1952)</vt:lpstr>
      <vt:lpstr>Slide 12</vt:lpstr>
      <vt:lpstr>Influence on Educational Practice</vt:lpstr>
      <vt:lpstr>Influence on Educational Practice</vt:lpstr>
      <vt:lpstr>Robert S. Woodworth (1869-1962)</vt:lpstr>
      <vt:lpstr>Intelligence Testing</vt:lpstr>
      <vt:lpstr>Alfred Binet (1857-1911) </vt:lpstr>
      <vt:lpstr>Alfred Binet (1857-1911) </vt:lpstr>
      <vt:lpstr>Lewis M. Terman and the Standford Binet</vt:lpstr>
      <vt:lpstr>Intelligence Testing in the US Army</vt:lpstr>
      <vt:lpstr>What is Intelligence</vt:lpstr>
      <vt:lpstr>Psychology in Business</vt:lpstr>
      <vt:lpstr>Frederick W. Taylor (1856-1915)</vt:lpstr>
      <vt:lpstr>Elton Mayo (1880-1949)</vt:lpstr>
      <vt:lpstr>Comparative Psychology</vt:lpstr>
      <vt:lpstr>Edward L. Thorndike (1874-1949)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jblundell</dc:creator>
  <cp:lastModifiedBy>Jamie Drover</cp:lastModifiedBy>
  <cp:revision>17</cp:revision>
  <dcterms:created xsi:type="dcterms:W3CDTF">2015-11-12T13:27:34Z</dcterms:created>
  <dcterms:modified xsi:type="dcterms:W3CDTF">2016-02-08T17:15:51Z</dcterms:modified>
</cp:coreProperties>
</file>