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9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14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3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6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37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04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4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91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58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97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5DBB-E603-42C3-B082-2070A358F3D1}" type="datetimeFigureOut">
              <a:rPr lang="en-CA" smtClean="0"/>
              <a:t>28/01/2016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E3D5-1E7C-41CC-B3EC-5447A9C8B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8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Psychology 4910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3312368" cy="1752600"/>
          </a:xfrm>
        </p:spPr>
        <p:txBody>
          <a:bodyPr/>
          <a:lstStyle/>
          <a:p>
            <a:r>
              <a:rPr lang="en-CA" dirty="0" smtClean="0"/>
              <a:t>Chapter 7</a:t>
            </a:r>
          </a:p>
          <a:p>
            <a:r>
              <a:rPr lang="en-CA" dirty="0" smtClean="0"/>
              <a:t>Freud and Jung</a:t>
            </a:r>
            <a:endParaRPr lang="en-CA" dirty="0"/>
          </a:p>
        </p:txBody>
      </p:sp>
      <p:pic>
        <p:nvPicPr>
          <p:cNvPr id="1026" name="Picture 2" descr="http://www.19thshop.com/wp-content/uploads/2015/09/fre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1550549" cy="21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7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Traumatic incident can precipitate use of energy to maintain repressed memories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Accumulation of energy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Hysterical symptoms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Cathexis</a:t>
            </a:r>
            <a:r>
              <a:rPr lang="en-US" dirty="0" smtClean="0">
                <a:solidFill>
                  <a:srgbClr val="000000"/>
                </a:solidFill>
              </a:rPr>
              <a:t>: Process by which we become attached to activities that will gratify our wishes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 err="1" smtClean="0"/>
              <a:t>Countercathexis</a:t>
            </a:r>
            <a:r>
              <a:rPr lang="en-US" dirty="0" smtClean="0">
                <a:solidFill>
                  <a:srgbClr val="000000"/>
                </a:solidFill>
              </a:rPr>
              <a:t>: Process by which we give up such attachments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Project for a Scientific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3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 Interpretation of Dreams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495325"/>
            <a:ext cx="5338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Dynamic Model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Represented </a:t>
            </a:r>
            <a:r>
              <a:rPr lang="en-US" dirty="0">
                <a:solidFill>
                  <a:srgbClr val="000000"/>
                </a:solidFill>
              </a:rPr>
              <a:t>by a triangle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Top = </a:t>
            </a:r>
            <a:r>
              <a:rPr lang="en-US" b="1" dirty="0" smtClean="0"/>
              <a:t>Conscious </a:t>
            </a:r>
            <a:r>
              <a:rPr lang="en-US" b="1" dirty="0"/>
              <a:t>system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Contains all those things of which we are aware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Middle = </a:t>
            </a:r>
            <a:r>
              <a:rPr lang="en-US" b="1" dirty="0" smtClean="0"/>
              <a:t>Preconscious </a:t>
            </a:r>
            <a:r>
              <a:rPr lang="en-US" b="1" dirty="0"/>
              <a:t>system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Contains all those things of which we are not now aware but of which we could become aware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Bottom = </a:t>
            </a:r>
            <a:r>
              <a:rPr lang="en-US" b="1" dirty="0"/>
              <a:t>U</a:t>
            </a:r>
            <a:r>
              <a:rPr lang="en-US" b="1" dirty="0" smtClean="0"/>
              <a:t>nconscious </a:t>
            </a:r>
            <a:r>
              <a:rPr lang="en-US" b="1" dirty="0"/>
              <a:t>system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Contains those things of which we are not aware and cannot directly become aware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  <p:pic>
        <p:nvPicPr>
          <p:cNvPr id="4098" name="Picture 2" descr="http://tamilnation.co/images/unfolding/freu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8098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 Interpretation of Dreams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4953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When </a:t>
            </a:r>
            <a:r>
              <a:rPr lang="en-US" dirty="0">
                <a:solidFill>
                  <a:srgbClr val="000000"/>
                </a:solidFill>
              </a:rPr>
              <a:t>an adult dreams, </a:t>
            </a:r>
            <a:r>
              <a:rPr lang="en-US" b="1" dirty="0"/>
              <a:t>regression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occurs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“Returning</a:t>
            </a:r>
            <a:r>
              <a:rPr lang="en-US" dirty="0">
                <a:solidFill>
                  <a:srgbClr val="000000"/>
                </a:solidFill>
              </a:rPr>
              <a:t>” or “going back to”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Movement from </a:t>
            </a:r>
            <a:r>
              <a:rPr lang="en-US" dirty="0" smtClean="0">
                <a:solidFill>
                  <a:srgbClr val="000000"/>
                </a:solidFill>
              </a:rPr>
              <a:t>mature/complex function of </a:t>
            </a:r>
            <a:r>
              <a:rPr lang="en-US" dirty="0">
                <a:solidFill>
                  <a:srgbClr val="000000"/>
                </a:solidFill>
              </a:rPr>
              <a:t>thought to </a:t>
            </a:r>
            <a:r>
              <a:rPr lang="en-US" dirty="0" smtClean="0">
                <a:solidFill>
                  <a:srgbClr val="000000"/>
                </a:solidFill>
              </a:rPr>
              <a:t>lower level of dreaming/hallucination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Dreams = Outcome of regressed state in which unconscious </a:t>
            </a:r>
            <a:r>
              <a:rPr lang="en-US" dirty="0">
                <a:solidFill>
                  <a:srgbClr val="000000"/>
                </a:solidFill>
              </a:rPr>
              <a:t>wishes can avoid censorship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Dream interpretation can decode </a:t>
            </a:r>
            <a:r>
              <a:rPr lang="en-US" dirty="0" smtClean="0">
                <a:solidFill>
                  <a:srgbClr val="000000"/>
                </a:solidFill>
              </a:rPr>
              <a:t>unconscious wish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9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5673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/>
              <a:t>Manifest content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we experience when we dream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/>
              <a:t>Latent content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we discover by analyzing a dream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/>
              <a:t>Free association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Procedure </a:t>
            </a:r>
            <a:r>
              <a:rPr lang="en-US" dirty="0">
                <a:solidFill>
                  <a:srgbClr val="000000"/>
                </a:solidFill>
              </a:rPr>
              <a:t>by which </a:t>
            </a:r>
            <a:r>
              <a:rPr lang="en-US" dirty="0" smtClean="0">
                <a:solidFill>
                  <a:srgbClr val="000000"/>
                </a:solidFill>
              </a:rPr>
              <a:t>patient </a:t>
            </a:r>
            <a:r>
              <a:rPr lang="en-US" dirty="0">
                <a:solidFill>
                  <a:srgbClr val="000000"/>
                </a:solidFill>
              </a:rPr>
              <a:t>begins by thinking about a dream and then saying whatever comes to mind without censoring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Dream interpretation is not </a:t>
            </a:r>
            <a:r>
              <a:rPr lang="en-US" dirty="0">
                <a:solidFill>
                  <a:srgbClr val="000000"/>
                </a:solidFill>
              </a:rPr>
              <a:t>mechanical process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Must be interpreted within context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patient’s life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 Interpretation of Dreams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7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 Development of Personality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5673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 believed that sexual </a:t>
            </a:r>
            <a:r>
              <a:rPr lang="en-US" dirty="0">
                <a:solidFill>
                  <a:srgbClr val="000000"/>
                </a:solidFill>
              </a:rPr>
              <a:t>urges </a:t>
            </a:r>
            <a:r>
              <a:rPr lang="en-US" dirty="0" smtClean="0">
                <a:solidFill>
                  <a:srgbClr val="000000"/>
                </a:solidFill>
              </a:rPr>
              <a:t>dominate development from beginning of life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In early life, </a:t>
            </a:r>
            <a:r>
              <a:rPr lang="en-US" b="1" dirty="0" smtClean="0"/>
              <a:t>libido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centered </a:t>
            </a:r>
            <a:r>
              <a:rPr lang="en-US" dirty="0">
                <a:solidFill>
                  <a:srgbClr val="000000"/>
                </a:solidFill>
              </a:rPr>
              <a:t>around one’s own </a:t>
            </a:r>
            <a:r>
              <a:rPr lang="en-US" dirty="0" smtClean="0">
                <a:solidFill>
                  <a:srgbClr val="000000"/>
                </a:solidFill>
              </a:rPr>
              <a:t>body </a:t>
            </a:r>
            <a:r>
              <a:rPr lang="en-US" dirty="0">
                <a:solidFill>
                  <a:srgbClr val="000000"/>
                </a:solidFill>
              </a:rPr>
              <a:t>rather than sexual intercourse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Psychosexual stages: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Oral stage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Anal stage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Phallic stage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Genital stage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Risk of </a:t>
            </a:r>
            <a:r>
              <a:rPr lang="en-US" i="1" dirty="0">
                <a:solidFill>
                  <a:srgbClr val="000000"/>
                </a:solidFill>
              </a:rPr>
              <a:t>fixation </a:t>
            </a:r>
            <a:r>
              <a:rPr lang="en-US" dirty="0">
                <a:solidFill>
                  <a:srgbClr val="000000"/>
                </a:solidFill>
              </a:rPr>
              <a:t>at each stage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7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 Development of Personality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b="1" i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Attachment</a:t>
            </a:r>
            <a:endParaRPr lang="en-US" b="1" i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We </a:t>
            </a:r>
            <a:r>
              <a:rPr lang="en-US" dirty="0">
                <a:solidFill>
                  <a:srgbClr val="000000"/>
                </a:solidFill>
              </a:rPr>
              <a:t>do not give up attachment unless we must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child </a:t>
            </a:r>
            <a:r>
              <a:rPr lang="en-US" dirty="0">
                <a:solidFill>
                  <a:srgbClr val="000000"/>
                </a:solidFill>
              </a:rPr>
              <a:t>survives to adulthood, at least some wishes must have been </a:t>
            </a:r>
            <a:r>
              <a:rPr lang="en-US" dirty="0" smtClean="0">
                <a:solidFill>
                  <a:srgbClr val="000000"/>
                </a:solidFill>
              </a:rPr>
              <a:t>gratified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Person may regress to earlier stages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Events </a:t>
            </a:r>
            <a:r>
              <a:rPr lang="en-US" dirty="0">
                <a:solidFill>
                  <a:srgbClr val="000000"/>
                </a:solidFill>
              </a:rPr>
              <a:t>like death of </a:t>
            </a:r>
            <a:r>
              <a:rPr lang="en-US" dirty="0" smtClean="0">
                <a:solidFill>
                  <a:srgbClr val="000000"/>
                </a:solidFill>
              </a:rPr>
              <a:t>spouse </a:t>
            </a:r>
            <a:r>
              <a:rPr lang="en-US" dirty="0">
                <a:solidFill>
                  <a:srgbClr val="000000"/>
                </a:solidFill>
              </a:rPr>
              <a:t>may push </a:t>
            </a:r>
            <a:r>
              <a:rPr lang="en-US" dirty="0" smtClean="0">
                <a:solidFill>
                  <a:srgbClr val="000000"/>
                </a:solidFill>
              </a:rPr>
              <a:t>adults </a:t>
            </a:r>
            <a:r>
              <a:rPr lang="en-US" dirty="0">
                <a:solidFill>
                  <a:srgbClr val="000000"/>
                </a:solidFill>
              </a:rPr>
              <a:t>to return to childhood sources of gratification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Successful development means forming </a:t>
            </a:r>
            <a:r>
              <a:rPr lang="en-US" i="1" dirty="0">
                <a:solidFill>
                  <a:srgbClr val="000000"/>
                </a:solidFill>
              </a:rPr>
              <a:t>new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attachments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2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 Structure of Personality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639341"/>
            <a:ext cx="46188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Id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Dark, inaccessible, striving to satisfy needs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Neurotic anxiety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Ego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Tries to balance </a:t>
            </a:r>
            <a:r>
              <a:rPr lang="en-US" dirty="0" smtClean="0">
                <a:solidFill>
                  <a:srgbClr val="000000"/>
                </a:solidFill>
              </a:rPr>
              <a:t>id and superego, </a:t>
            </a:r>
            <a:r>
              <a:rPr lang="en-US" dirty="0">
                <a:solidFill>
                  <a:srgbClr val="000000"/>
                </a:solidFill>
              </a:rPr>
              <a:t>achieve harmony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Realistic anxiety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Superego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Standards imposed on us by society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Moral anxiety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  <p:pic>
        <p:nvPicPr>
          <p:cNvPr id="5124" name="Picture 4" descr="http://4.bp.blogspot.com/_oAztAyltyy4/TM_67gmz_7I/AAAAAAAAAIk/4b2YewFtdXA/s1600/id_ego_superego_160215245_st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25203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4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Religion and Culture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Freud: We are governed by two instincts</a:t>
            </a:r>
          </a:p>
          <a:p>
            <a:pPr marL="971550" lvl="1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Life instinct (Eros): Constructive </a:t>
            </a:r>
          </a:p>
          <a:p>
            <a:pPr marL="971550" lvl="1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Death instinct (</a:t>
            </a:r>
            <a:r>
              <a:rPr lang="en-US" dirty="0" err="1" smtClean="0">
                <a:solidFill>
                  <a:srgbClr val="000000"/>
                </a:solidFill>
              </a:rPr>
              <a:t>Thanatos</a:t>
            </a:r>
            <a:r>
              <a:rPr lang="en-US" dirty="0" smtClean="0">
                <a:solidFill>
                  <a:srgbClr val="000000"/>
                </a:solidFill>
              </a:rPr>
              <a:t>): Destructive</a:t>
            </a:r>
          </a:p>
          <a:p>
            <a:pPr lvl="2" indent="-285750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Believed that </a:t>
            </a:r>
            <a:r>
              <a:rPr lang="en-US" dirty="0" err="1" smtClean="0">
                <a:solidFill>
                  <a:srgbClr val="000000"/>
                </a:solidFill>
              </a:rPr>
              <a:t>Thanatos</a:t>
            </a:r>
            <a:r>
              <a:rPr lang="en-US" dirty="0" smtClean="0">
                <a:solidFill>
                  <a:srgbClr val="000000"/>
                </a:solidFill>
              </a:rPr>
              <a:t> explained carnage of WWI</a:t>
            </a:r>
          </a:p>
          <a:p>
            <a:pPr lvl="2" indent="-285750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Few of Freud’s own followers (and fewer non-psychoanalysts) accepted hypothesis of death instinct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Freud’s Critics within Psychoanalysis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495325"/>
            <a:ext cx="5698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C.G. Jung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ounded his own version of psychoanalysis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Alfred Adler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1870–1937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Uncomfortable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smtClean="0">
                <a:solidFill>
                  <a:srgbClr val="000000"/>
                </a:solidFill>
              </a:rPr>
              <a:t>Freud’s over-emphasis of sexuality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Emphasized role of </a:t>
            </a:r>
            <a:r>
              <a:rPr lang="en-US" b="1" dirty="0"/>
              <a:t>feelings of inferiority </a:t>
            </a:r>
            <a:endParaRPr lang="en-US" dirty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Centrality </a:t>
            </a:r>
            <a:r>
              <a:rPr lang="en-US" dirty="0">
                <a:solidFill>
                  <a:srgbClr val="000000"/>
                </a:solidFill>
              </a:rPr>
              <a:t>of power = </a:t>
            </a:r>
            <a:r>
              <a:rPr lang="en-US" dirty="0" smtClean="0">
                <a:solidFill>
                  <a:srgbClr val="000000"/>
                </a:solidFill>
              </a:rPr>
              <a:t>Key </a:t>
            </a:r>
            <a:r>
              <a:rPr lang="en-US" dirty="0">
                <a:solidFill>
                  <a:srgbClr val="000000"/>
                </a:solidFill>
              </a:rPr>
              <a:t>determinant of </a:t>
            </a:r>
            <a:r>
              <a:rPr lang="en-US" dirty="0" err="1" smtClean="0">
                <a:solidFill>
                  <a:srgbClr val="000000"/>
                </a:solidFill>
              </a:rPr>
              <a:t>behaviour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Believed that </a:t>
            </a:r>
            <a:r>
              <a:rPr lang="en-US" b="1" dirty="0" smtClean="0"/>
              <a:t>birth order </a:t>
            </a:r>
            <a:r>
              <a:rPr lang="en-US" dirty="0" smtClean="0">
                <a:solidFill>
                  <a:srgbClr val="000000"/>
                </a:solidFill>
              </a:rPr>
              <a:t>was important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  <p:pic>
        <p:nvPicPr>
          <p:cNvPr id="6146" name="Picture 2" descr="http://soultherapynow.com/images/carl-jung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43" y="1340768"/>
            <a:ext cx="1584176" cy="20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lfredadler.org/assets/images/alfred%20adler%20photo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77" y="3758306"/>
            <a:ext cx="1829509" cy="25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Freud and Women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Persistent criticism is that Freud was a misogynist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Espoused largely male-centered psychology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Did not directly address </a:t>
            </a:r>
            <a:r>
              <a:rPr lang="en-US" dirty="0">
                <a:solidFill>
                  <a:srgbClr val="000000"/>
                </a:solidFill>
              </a:rPr>
              <a:t>differences between men and women until </a:t>
            </a:r>
            <a:r>
              <a:rPr lang="en-US" dirty="0" smtClean="0">
                <a:solidFill>
                  <a:srgbClr val="000000"/>
                </a:solidFill>
              </a:rPr>
              <a:t>1923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Penis envy</a:t>
            </a:r>
            <a:r>
              <a:rPr lang="en-US" dirty="0" smtClean="0">
                <a:solidFill>
                  <a:srgbClr val="000000"/>
                </a:solidFill>
              </a:rPr>
              <a:t>: Women want to have penis and feel incomplete without one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4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Sigmund Freud (1856-1939)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1885: Went to study in Paris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Studied with Jean-Martin Charcot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Focused on patients with hysteria; long believed to be exclusively a woman’s disease</a:t>
            </a:r>
          </a:p>
          <a:p>
            <a:endParaRPr lang="en-CA" dirty="0"/>
          </a:p>
        </p:txBody>
      </p:sp>
      <p:sp>
        <p:nvSpPr>
          <p:cNvPr id="4" name="AutoShape 2" descr="Image result for jean martin charc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jean martin charc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22" name="Picture 6" descr="https://upload.wikimedia.org/wikipedia/commons/6/6a/Jean-Martin_Charc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594403" cy="34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8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Anna Freud (1895-1982)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Freud’s daughter, secretary, nurse, etc.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Elaborated on </a:t>
            </a:r>
            <a:r>
              <a:rPr lang="en-US" b="1" dirty="0" err="1" smtClean="0"/>
              <a:t>defence</a:t>
            </a:r>
            <a:r>
              <a:rPr lang="en-US" b="1" dirty="0" smtClean="0"/>
              <a:t> mechanisms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Displacement</a:t>
            </a:r>
            <a:r>
              <a:rPr lang="en-US" dirty="0" smtClean="0">
                <a:solidFill>
                  <a:srgbClr val="000000"/>
                </a:solidFill>
              </a:rPr>
              <a:t>: Redirect impulse toward safer target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Projection</a:t>
            </a:r>
            <a:r>
              <a:rPr lang="en-US" dirty="0" smtClean="0">
                <a:solidFill>
                  <a:srgbClr val="000000"/>
                </a:solidFill>
              </a:rPr>
              <a:t>: Attribute one’s unacknowledged wish to someone else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Rationalization</a:t>
            </a:r>
            <a:r>
              <a:rPr lang="en-US" dirty="0" smtClean="0">
                <a:solidFill>
                  <a:srgbClr val="000000"/>
                </a:solidFill>
              </a:rPr>
              <a:t>: Make excuses for </a:t>
            </a:r>
            <a:r>
              <a:rPr lang="en-US" dirty="0" err="1" smtClean="0">
                <a:solidFill>
                  <a:srgbClr val="000000"/>
                </a:solidFill>
              </a:rPr>
              <a:t>behaviour</a:t>
            </a:r>
            <a:r>
              <a:rPr lang="en-US" dirty="0" smtClean="0">
                <a:solidFill>
                  <a:srgbClr val="000000"/>
                </a:solidFill>
              </a:rPr>
              <a:t> when it violates ego’s conception of itself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Reaction formation</a:t>
            </a:r>
            <a:r>
              <a:rPr lang="en-US" dirty="0" smtClean="0">
                <a:solidFill>
                  <a:srgbClr val="000000"/>
                </a:solidFill>
              </a:rPr>
              <a:t>: Express the opposite of what you really feel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 smtClean="0"/>
          </a:p>
          <a:p>
            <a:endParaRPr lang="en-CA" dirty="0"/>
          </a:p>
        </p:txBody>
      </p:sp>
      <p:pic>
        <p:nvPicPr>
          <p:cNvPr id="7170" name="Picture 2" descr="https://upload.wikimedia.org/wikipedia/commons/4/4f/Anna_Freud_1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0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Karen Horney (1885-1952)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First woman to start independent psychoanalytic society (American Institute for Psychoanalysis)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Contributed theories on neurosis, personality development, psychology of women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Argued that neurosis was outcome of child’s response to </a:t>
            </a:r>
            <a:r>
              <a:rPr lang="en-US" b="1" dirty="0" smtClean="0"/>
              <a:t>basic anxiety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Child deals with this in three ways:</a:t>
            </a:r>
          </a:p>
          <a:p>
            <a:pPr marL="914400" indent="-512763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Moving towards people</a:t>
            </a:r>
          </a:p>
          <a:p>
            <a:pPr marL="914400" indent="-512763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Moving away from people</a:t>
            </a:r>
          </a:p>
          <a:p>
            <a:pPr marL="914400" indent="-512763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Moving against people</a:t>
            </a:r>
          </a:p>
          <a:p>
            <a:endParaRPr lang="en-CA" dirty="0"/>
          </a:p>
        </p:txBody>
      </p:sp>
      <p:pic>
        <p:nvPicPr>
          <p:cNvPr id="8194" name="Picture 2" descr="http://totallyhistory.com/wp-content/uploads/2013/10/Karen-Hor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475407" cy="29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61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Carl Jung (1875-1961)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Trained as a physician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Began writing to Freud after reading </a:t>
            </a:r>
            <a:r>
              <a:rPr lang="en-US" i="1" dirty="0">
                <a:solidFill>
                  <a:srgbClr val="000000"/>
                </a:solidFill>
              </a:rPr>
              <a:t>The Interpretation of Dreams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Visited Freud in Vienna in 1907; became close friends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Accompanied Freud to US in 1909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Lecture focused on technique of word association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62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Jung proposed changes to Freud’s ideas of libido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Freud felt that Jung disowned central parts of psychoanalytic theory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Freud saw </a:t>
            </a:r>
            <a:r>
              <a:rPr lang="en-US" dirty="0"/>
              <a:t>libido as sexual energy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Thought modifications stripped psychoanalysis of core ideas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Jung wanted </a:t>
            </a:r>
            <a:r>
              <a:rPr lang="en-US" dirty="0"/>
              <a:t>to desexualize concept of libido; expand it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Psychic energy</a:t>
            </a:r>
            <a:r>
              <a:rPr lang="en-US" dirty="0"/>
              <a:t>: “Life force” of a person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Carl Jung (1875-1961)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6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Jung left psychoanalytic movement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Founded his own theoretical school: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Analytical psychology </a:t>
            </a:r>
            <a:r>
              <a:rPr lang="en-US" dirty="0">
                <a:solidFill>
                  <a:srgbClr val="000000"/>
                </a:solidFill>
              </a:rPr>
              <a:t>(later called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archetypal psychology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Wrote </a:t>
            </a:r>
            <a:r>
              <a:rPr lang="en-US" i="1" dirty="0">
                <a:solidFill>
                  <a:srgbClr val="000000"/>
                </a:solidFill>
              </a:rPr>
              <a:t>Psychological Types </a:t>
            </a:r>
            <a:r>
              <a:rPr lang="en-US" dirty="0">
                <a:solidFill>
                  <a:srgbClr val="000000"/>
                </a:solidFill>
              </a:rPr>
              <a:t>(1921)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Introversion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vs.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extraversion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Opposing tendencies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Ways in which different people relate to the world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Introvert = More subjective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Extravert = More objective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/>
              <a:t>Collective unconscious</a:t>
            </a:r>
            <a:r>
              <a:rPr lang="en-US" dirty="0">
                <a:solidFill>
                  <a:srgbClr val="000000"/>
                </a:solidFill>
              </a:rPr>
              <a:t>: Characteristics possessed by species as a whole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Detached from the personal; limitless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/>
              <a:t>Personal unconscious</a:t>
            </a:r>
            <a:r>
              <a:rPr lang="en-US" dirty="0">
                <a:solidFill>
                  <a:srgbClr val="000000"/>
                </a:solidFill>
              </a:rPr>
              <a:t>: Analogous to Freud’s concept of the unconscious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Repressed memories and ideas, not ripe for consciousness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3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Archetypes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Exploration of collective unconscious reveals existence of archetypes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/>
              <a:t>Archetype</a:t>
            </a:r>
            <a:r>
              <a:rPr lang="en-US" dirty="0">
                <a:solidFill>
                  <a:srgbClr val="000000"/>
                </a:solidFill>
              </a:rPr>
              <a:t>: “The pattern from which copies are made”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/>
              <a:t>Anima</a:t>
            </a:r>
            <a:r>
              <a:rPr lang="en-US" dirty="0"/>
              <a:t>:</a:t>
            </a:r>
            <a:r>
              <a:rPr lang="en-US" dirty="0">
                <a:solidFill>
                  <a:srgbClr val="000000"/>
                </a:solidFill>
              </a:rPr>
              <a:t> Masculine image of femininity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/>
              <a:t>Animus</a:t>
            </a:r>
            <a:r>
              <a:rPr lang="en-US" dirty="0">
                <a:solidFill>
                  <a:srgbClr val="000000"/>
                </a:solidFill>
              </a:rPr>
              <a:t>: Feminine image of masculinity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/>
              <a:t>Persona</a:t>
            </a:r>
            <a:r>
              <a:rPr lang="en-US" dirty="0">
                <a:solidFill>
                  <a:srgbClr val="000000"/>
                </a:solidFill>
              </a:rPr>
              <a:t>: One’s public self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4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Balancing Opposites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Goal is to balance opposing tendencies within yourself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Jung proposed </a:t>
            </a:r>
            <a:r>
              <a:rPr lang="en-US" b="1" dirty="0"/>
              <a:t>union of opposites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as basic process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Drew on Taoism and medieval alchemy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68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The Four Functions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Perceptual functions: Sensation and intuition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Judgmental functions: Thinking and feeling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Person usually specializes in one of the functions; the other remains primitive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Jung’s typology became popular measure of individual differences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1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000" b="1" dirty="0">
                <a:solidFill>
                  <a:srgbClr val="000000"/>
                </a:solidFill>
                <a:latin typeface="Candara" panose="020E0502030303020204" pitchFamily="34" charset="0"/>
              </a:rPr>
              <a:t>The Collective Unconscious and the External World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3000" dirty="0">
                <a:solidFill>
                  <a:srgbClr val="000000"/>
                </a:solidFill>
              </a:rPr>
              <a:t>Jung sometimes called the collective unconscious the </a:t>
            </a:r>
            <a:r>
              <a:rPr lang="en-US" sz="3000" i="1" dirty="0">
                <a:solidFill>
                  <a:srgbClr val="000000"/>
                </a:solidFill>
              </a:rPr>
              <a:t>objective unconscious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It is relatively neutral with respect to individual ego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Believed that collective unconscious can be rich source of inspiration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Because collective unconscious and external world are part of nature, they share the same reality 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5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Hysteria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CA" b="1" dirty="0" smtClean="0"/>
              <a:t>Conversion Hysteria</a:t>
            </a:r>
            <a:r>
              <a:rPr lang="en-CA" dirty="0" smtClean="0"/>
              <a:t>:</a:t>
            </a:r>
            <a:r>
              <a:rPr lang="en-US" dirty="0" smtClean="0"/>
              <a:t>Patient has physical symptom, such as paralysis or lack of feeling in a part of the body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e.g., </a:t>
            </a:r>
            <a:r>
              <a:rPr lang="en-US" i="1" dirty="0" smtClean="0"/>
              <a:t>Glove </a:t>
            </a:r>
            <a:r>
              <a:rPr lang="en-US" i="1" dirty="0" err="1" smtClean="0"/>
              <a:t>anaesthesia</a:t>
            </a:r>
            <a:r>
              <a:rPr lang="en-US" dirty="0" smtClean="0"/>
              <a:t>: No sensation in the hand below the wrist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Potential causes?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Neural damage or disorder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Fabrication to avoid work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Unconscious forces (Freud)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6306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Synchronicity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Refers to meaningful choices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Used to explain events that seem to be connected to one another but are not causally related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Jung rejected notion of coincidences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Events are connected in non-causal way through collective unconscious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Analytical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Hysteria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Anna O.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Real name: Bertha </a:t>
            </a:r>
            <a:r>
              <a:rPr lang="en-US" dirty="0" err="1" smtClean="0">
                <a:solidFill>
                  <a:srgbClr val="000000"/>
                </a:solidFill>
              </a:rPr>
              <a:t>Pappenheim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1880: Treated by Joseph Breuer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Symptoms</a:t>
            </a:r>
            <a:r>
              <a:rPr lang="en-US" dirty="0" smtClean="0">
                <a:solidFill>
                  <a:srgbClr val="000000"/>
                </a:solidFill>
              </a:rPr>
              <a:t>: Paralysis of both legs and right arm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Diagnosis</a:t>
            </a:r>
            <a:r>
              <a:rPr lang="en-US" dirty="0" smtClean="0">
                <a:solidFill>
                  <a:srgbClr val="000000"/>
                </a:solidFill>
              </a:rPr>
              <a:t>: No physiological explanation; diagnosed as hysteria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Treatment</a:t>
            </a:r>
            <a:r>
              <a:rPr lang="en-US" dirty="0" smtClean="0">
                <a:solidFill>
                  <a:srgbClr val="000000"/>
                </a:solidFill>
              </a:rPr>
              <a:t>: Hypnosis 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Result</a:t>
            </a:r>
            <a:r>
              <a:rPr lang="en-US" dirty="0" smtClean="0">
                <a:solidFill>
                  <a:srgbClr val="000000"/>
                </a:solidFill>
              </a:rPr>
              <a:t>: Symptoms disappeared if encouraged to talk about them under hypnosis</a:t>
            </a:r>
          </a:p>
          <a:p>
            <a:endParaRPr lang="en-CA" dirty="0"/>
          </a:p>
        </p:txBody>
      </p:sp>
      <p:pic>
        <p:nvPicPr>
          <p:cNvPr id="2050" name="Picture 2" descr="http://www.pearltrees.com/s/pic/or/anna-o-95475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11353" cy="34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1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Hysteria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 adopted Breuer’s </a:t>
            </a:r>
            <a:r>
              <a:rPr lang="en-US" i="1" dirty="0" smtClean="0">
                <a:solidFill>
                  <a:srgbClr val="000000"/>
                </a:solidFill>
              </a:rPr>
              <a:t>cathartic method</a:t>
            </a:r>
            <a:r>
              <a:rPr lang="en-US" dirty="0" smtClean="0">
                <a:solidFill>
                  <a:srgbClr val="000000"/>
                </a:solidFill>
              </a:rPr>
              <a:t>; they published an account of it together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Believed that “pent-up affect” can have pathological consequences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Catharsis</a:t>
            </a:r>
            <a:r>
              <a:rPr lang="en-US" dirty="0" smtClean="0">
                <a:solidFill>
                  <a:srgbClr val="000000"/>
                </a:solidFill>
              </a:rPr>
              <a:t>: Process by which the expression of an emotion removes its pathological effect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 eventually abandoned hypnosis because of “awkward” situations it produced</a:t>
            </a:r>
            <a:endParaRPr lang="en-CA" dirty="0"/>
          </a:p>
        </p:txBody>
      </p:sp>
      <p:pic>
        <p:nvPicPr>
          <p:cNvPr id="3074" name="Picture 2" descr="http://www.aglp.org/gap/1_history/Bre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409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2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Hysteria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 first saw hysterical symptoms as result of early childhood sexual trauma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Based conclusion on cases of 6 men and 12 women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Argued that symptoms were result of </a:t>
            </a:r>
            <a:r>
              <a:rPr lang="en-US" b="1" dirty="0" smtClean="0"/>
              <a:t>repression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Person forgets painful experiences; trace of memory still exists in the unconscious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Unconscious memory is source of pathology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54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Hysteria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 eventually came to believe that patients’ descriptions of sexual abuse were fantasies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Represented infantile wishes on the part of the patients (e.g., </a:t>
            </a:r>
            <a:r>
              <a:rPr lang="en-US" b="1" dirty="0" smtClean="0"/>
              <a:t>Oedipus complex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Some argue that he tried to cover up abuse after pressure from colleagues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Freud’s </a:t>
            </a:r>
            <a:r>
              <a:rPr lang="en-US" i="1" dirty="0" smtClean="0">
                <a:solidFill>
                  <a:srgbClr val="000000"/>
                </a:solidFill>
              </a:rPr>
              <a:t>repression</a:t>
            </a:r>
            <a:r>
              <a:rPr lang="en-US" dirty="0" smtClean="0">
                <a:solidFill>
                  <a:srgbClr val="000000"/>
                </a:solidFill>
              </a:rPr>
              <a:t> came to refer to tendency to inhibit unacceptable desires/impulses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30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Project for a Scientific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Utilized data from his clinical work to draft preliminary psychoanalytic theory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Tried to explain nature of consciousness in neurological terms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e.g., Apply Newton’s principle of inertia to the nervous system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Nervous system tends to remain at rest unless something forces it to act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57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Primary process</a:t>
            </a:r>
            <a:r>
              <a:rPr lang="en-US" dirty="0" smtClean="0">
                <a:solidFill>
                  <a:srgbClr val="000000"/>
                </a:solidFill>
              </a:rPr>
              <a:t> of nervous system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Discharges energy as it accumulates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Returns nervous system to state of relative inertia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Follows the </a:t>
            </a:r>
            <a:r>
              <a:rPr lang="en-US" b="1" dirty="0" smtClean="0"/>
              <a:t>pleasure principle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i="1" dirty="0" smtClean="0">
                <a:solidFill>
                  <a:srgbClr val="000000"/>
                </a:solidFill>
              </a:rPr>
              <a:t>Secondary process</a:t>
            </a:r>
            <a:r>
              <a:rPr lang="en-US" dirty="0" smtClean="0">
                <a:solidFill>
                  <a:srgbClr val="000000"/>
                </a:solidFill>
              </a:rPr>
              <a:t> of nervous system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Inhibits primary processes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Finds ways to gratify wishes in accordance with reality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Follows the </a:t>
            </a:r>
            <a:r>
              <a:rPr lang="en-US" b="1" dirty="0" smtClean="0"/>
              <a:t>reality principle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Project for a Scientific Psychology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1365</Words>
  <Application>Microsoft Office PowerPoint</Application>
  <PresentationFormat>On-screen Show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Psychology 4910</vt:lpstr>
      <vt:lpstr>Sigmund Freud (1856-1939)</vt:lpstr>
      <vt:lpstr>Hysteria</vt:lpstr>
      <vt:lpstr>Hysteria</vt:lpstr>
      <vt:lpstr>Hysteria</vt:lpstr>
      <vt:lpstr>Hysteria</vt:lpstr>
      <vt:lpstr>Hysteria</vt:lpstr>
      <vt:lpstr>Project for a Scientific Psychology</vt:lpstr>
      <vt:lpstr>Project for a Scientific Psychology</vt:lpstr>
      <vt:lpstr>Project for a Scientific Psychology</vt:lpstr>
      <vt:lpstr>The Interpretation of Dreams</vt:lpstr>
      <vt:lpstr>The Interpretation of Dreams</vt:lpstr>
      <vt:lpstr>The Interpretation of Dreams</vt:lpstr>
      <vt:lpstr>The Development of Personality</vt:lpstr>
      <vt:lpstr>The Development of Personality</vt:lpstr>
      <vt:lpstr>The Structure of Personality</vt:lpstr>
      <vt:lpstr>Religion and Culture</vt:lpstr>
      <vt:lpstr>Freud’s Critics within Psychoanalysis</vt:lpstr>
      <vt:lpstr>Freud and Women</vt:lpstr>
      <vt:lpstr>Anna Freud (1895-1982)</vt:lpstr>
      <vt:lpstr>Karen Horney (1885-1952)</vt:lpstr>
      <vt:lpstr>Carl Jung (1875-1961)</vt:lpstr>
      <vt:lpstr>Carl Jung (1875-1961)</vt:lpstr>
      <vt:lpstr>Analytical Psychology</vt:lpstr>
      <vt:lpstr>Analytical Psychology</vt:lpstr>
      <vt:lpstr>Analytical Psychology</vt:lpstr>
      <vt:lpstr>Analytical Psychology</vt:lpstr>
      <vt:lpstr>Analytical Psychology</vt:lpstr>
      <vt:lpstr>Analytical Psychology</vt:lpstr>
      <vt:lpstr>Analytical Psychology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4910</dc:title>
  <dc:creator>jblundell</dc:creator>
  <cp:lastModifiedBy>James drover</cp:lastModifiedBy>
  <cp:revision>13</cp:revision>
  <dcterms:created xsi:type="dcterms:W3CDTF">2015-11-09T16:15:14Z</dcterms:created>
  <dcterms:modified xsi:type="dcterms:W3CDTF">2016-01-29T01:25:36Z</dcterms:modified>
</cp:coreProperties>
</file>