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213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54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346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397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560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292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474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20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9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829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088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D253E-99E2-4075-8DAE-772219DA346F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DC132-8842-451A-8697-2A153EE6FE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043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360040"/>
          </a:xfrm>
        </p:spPr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accent6">
                    <a:lumMod val="75000"/>
                  </a:schemeClr>
                </a:solidFill>
              </a:rPr>
              <a:t>Last Class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/>
          </a:bodyPr>
          <a:lstStyle/>
          <a:p>
            <a:r>
              <a:rPr lang="en-CA" sz="2400" dirty="0" smtClean="0"/>
              <a:t>Wundt: </a:t>
            </a:r>
            <a:r>
              <a:rPr lang="en-US" sz="2400" dirty="0" err="1" smtClean="0"/>
              <a:t>Völkerpsychologie</a:t>
            </a:r>
            <a:r>
              <a:rPr lang="en-US" sz="2400" dirty="0" smtClean="0"/>
              <a:t>; psychological processes are affected by culture; must take culture into account</a:t>
            </a:r>
          </a:p>
          <a:p>
            <a:pPr lvl="1"/>
            <a:r>
              <a:rPr lang="en-US" sz="2000" dirty="0" smtClean="0"/>
              <a:t>Used for racial psychology</a:t>
            </a:r>
          </a:p>
          <a:p>
            <a:r>
              <a:rPr lang="en-US" sz="2400" dirty="0" err="1" smtClean="0"/>
              <a:t>Ebbinghaus</a:t>
            </a:r>
            <a:r>
              <a:rPr lang="en-US" sz="2400" dirty="0" smtClean="0"/>
              <a:t>: Studied memory using nonsense syllables</a:t>
            </a:r>
          </a:p>
          <a:p>
            <a:pPr lvl="1"/>
            <a:r>
              <a:rPr lang="en-US" sz="2000" dirty="0" smtClean="0"/>
              <a:t>2,300 syllables, very controlled – metronome</a:t>
            </a:r>
          </a:p>
          <a:p>
            <a:pPr lvl="1"/>
            <a:r>
              <a:rPr lang="en-US" sz="2000" dirty="0" smtClean="0"/>
              <a:t>Forgetting Curve; remote associations</a:t>
            </a:r>
          </a:p>
          <a:p>
            <a:r>
              <a:rPr lang="en-US" sz="2400" dirty="0" smtClean="0"/>
              <a:t>Calkins: Used paired associate method</a:t>
            </a:r>
          </a:p>
          <a:p>
            <a:pPr lvl="1"/>
            <a:r>
              <a:rPr lang="en-US" sz="2000" dirty="0" smtClean="0"/>
              <a:t>Studied the effect of frequency</a:t>
            </a:r>
          </a:p>
          <a:p>
            <a:pPr lvl="1"/>
            <a:r>
              <a:rPr lang="en-US" sz="2000" dirty="0" smtClean="0"/>
              <a:t>Emphasized the study of the self</a:t>
            </a:r>
          </a:p>
          <a:p>
            <a:r>
              <a:rPr lang="en-US" sz="2400" dirty="0" smtClean="0"/>
              <a:t>Brentano: Mental phenomena – mental acts</a:t>
            </a:r>
          </a:p>
          <a:p>
            <a:pPr lvl="1"/>
            <a:r>
              <a:rPr lang="en-US" sz="2000" dirty="0" smtClean="0"/>
              <a:t>Physical phenomena – appear to the imagination</a:t>
            </a:r>
          </a:p>
          <a:p>
            <a:r>
              <a:rPr lang="en-US" sz="2400" dirty="0" err="1" smtClean="0"/>
              <a:t>Stumpf</a:t>
            </a:r>
            <a:r>
              <a:rPr lang="en-US" sz="2400" dirty="0" smtClean="0"/>
              <a:t> and Husserl: Passive observation directed inwards</a:t>
            </a:r>
          </a:p>
          <a:p>
            <a:r>
              <a:rPr lang="en-CA" sz="2400" dirty="0" err="1" smtClean="0"/>
              <a:t>Würzburg</a:t>
            </a:r>
            <a:r>
              <a:rPr lang="en-CA" sz="2400" dirty="0" smtClean="0"/>
              <a:t> School: Oswald </a:t>
            </a:r>
            <a:r>
              <a:rPr lang="en-US" sz="2400" dirty="0" err="1"/>
              <a:t>Külpe</a:t>
            </a:r>
            <a:endParaRPr lang="en-US" sz="2400" dirty="0"/>
          </a:p>
          <a:p>
            <a:pPr lvl="1"/>
            <a:r>
              <a:rPr lang="en-US" sz="2000" dirty="0" smtClean="0"/>
              <a:t>Retrospection – Imageless thoughts</a:t>
            </a:r>
          </a:p>
        </p:txBody>
      </p:sp>
    </p:spTree>
    <p:extLst>
      <p:ext uri="{BB962C8B-B14F-4D97-AF65-F5344CB8AC3E}">
        <p14:creationId xmlns:p14="http://schemas.microsoft.com/office/powerpoint/2010/main" val="403529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7388" indent="-514350">
              <a:buClr>
                <a:schemeClr val="bg1">
                  <a:lumMod val="50000"/>
                </a:schemeClr>
              </a:buClr>
              <a:buAutoNum type="arabicPeriod" startAt="4"/>
            </a:pPr>
            <a:r>
              <a:rPr lang="en-US" dirty="0" smtClean="0"/>
              <a:t>“Consciousness always appears to deal 	with objects independent of itself”</a:t>
            </a:r>
          </a:p>
          <a:p>
            <a:pPr marL="687388" indent="-514350">
              <a:buClr>
                <a:schemeClr val="bg1">
                  <a:lumMod val="50000"/>
                </a:schemeClr>
              </a:buClr>
              <a:buAutoNum type="arabicPeriod" startAt="4"/>
            </a:pPr>
            <a:endParaRPr lang="en-US" dirty="0" smtClean="0"/>
          </a:p>
          <a:p>
            <a:pPr marL="173038" indent="0">
              <a:buClr>
                <a:schemeClr val="bg1">
                  <a:lumMod val="50000"/>
                </a:schemeClr>
              </a:buClr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5.</a:t>
            </a:r>
            <a:r>
              <a:rPr lang="en-US" dirty="0" smtClean="0"/>
              <a:t>	“It is interested in some parts of these 	objects to the exclusion of others, and 	welcomes or rejects all the while”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Stream of Consciousness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05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Places where stream flows at different rates: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Substantive</a:t>
            </a:r>
            <a:r>
              <a:rPr lang="en-US" dirty="0" smtClean="0"/>
              <a:t> parts: Places were the stream flows slowly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Transitive</a:t>
            </a:r>
            <a:r>
              <a:rPr lang="en-US" dirty="0" smtClean="0"/>
              <a:t> parts: Places where the stream flows quickly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Language is better suited to describing substantive parts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Stream of Consciousness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15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Fringe of consciousness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Stream of consciousness does not have a well-defined edge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Difficult to say where it ends and begins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James discussed events beyond the </a:t>
            </a:r>
            <a:r>
              <a:rPr lang="en-US" b="1" dirty="0" smtClean="0"/>
              <a:t>fringe of consciousness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Tip-of-the-tongue phenomenon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Stream of Consciousness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471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Consciousness of Self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Self divided into two parts:</a:t>
            </a:r>
          </a:p>
          <a:p>
            <a:pPr marL="685800" indent="-45720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u="sng" dirty="0" smtClean="0"/>
              <a:t>I</a:t>
            </a:r>
            <a:r>
              <a:rPr lang="en-US" dirty="0" smtClean="0"/>
              <a:t>: knows things, including oneself (= pure ego)</a:t>
            </a:r>
          </a:p>
          <a:p>
            <a:pPr marL="685800" indent="-45720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u="sng" dirty="0" smtClean="0"/>
              <a:t>Me</a:t>
            </a:r>
            <a:r>
              <a:rPr lang="en-US" dirty="0" smtClean="0"/>
              <a:t>: What I know about myself  (= empirical self)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9194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Pure Ego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Can we say anything about a self that exists over and above our experiences?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Sense of personal identity based on resemblance of experiences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James’s conclusion: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There is nothing of the pure ego we can observe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If it exists, pure ego cannot observe itself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Empirical self is the only one about which we have direct knowledge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4040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Empirical Self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Divided into three parts:</a:t>
            </a:r>
          </a:p>
          <a:p>
            <a:pPr marL="7429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material self </a:t>
            </a:r>
            <a:r>
              <a:rPr lang="en-US" dirty="0" smtClean="0"/>
              <a:t>(= All those things you would call yours)</a:t>
            </a:r>
          </a:p>
          <a:p>
            <a:pPr marL="7429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social self </a:t>
            </a:r>
            <a:r>
              <a:rPr lang="en-US" dirty="0" smtClean="0"/>
              <a:t>(= Tied to occasions when other people recognize us)</a:t>
            </a:r>
          </a:p>
          <a:p>
            <a:pPr marL="7429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dirty="0" smtClean="0"/>
              <a:t>spiritual self </a:t>
            </a:r>
            <a:r>
              <a:rPr lang="en-US" dirty="0" smtClean="0"/>
              <a:t>(= A person’s inner or subjective being [≠ Soul])</a:t>
            </a:r>
          </a:p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endParaRPr lang="en-US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2435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Attention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James’s Descriptions of attention still cited by theorists 100 years after publication of </a:t>
            </a:r>
            <a:r>
              <a:rPr lang="en-US" i="1" dirty="0" smtClean="0"/>
              <a:t>Principles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Appreciated complexity of attention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Inattention</a:t>
            </a:r>
            <a:r>
              <a:rPr lang="en-US" dirty="0" smtClean="0"/>
              <a:t>: The process by which we do not pay attention to what we are doing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Very common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e.g., automatic writing</a:t>
            </a:r>
          </a:p>
          <a:p>
            <a:endParaRPr lang="en-CA" dirty="0"/>
          </a:p>
        </p:txBody>
      </p:sp>
      <p:pic>
        <p:nvPicPr>
          <p:cNvPr id="5122" name="Picture 2" descr="http://static.lulu.com/browse/product_thumbnail.php?productId=21431792&amp;resolution=3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04864"/>
            <a:ext cx="235267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002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Memory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Primary memory</a:t>
            </a:r>
            <a:r>
              <a:rPr lang="en-US" dirty="0" smtClean="0"/>
              <a:t>: Of the present moment (= immediate memory)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Tends to be quickly forgotten without rehearsal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Permits us to recall recent experiences immediately and accurately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Secondary memory</a:t>
            </a:r>
            <a:r>
              <a:rPr lang="en-US" dirty="0" smtClean="0"/>
              <a:t>: Of the past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Knowledge of former state of mind after it has left consciousness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71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Emotions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James-Lange theory of emotions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Similar viewpoint advanced independently by C.G. Lange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Theory appears to have been systematically misinterpreted for decades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Emotion without bodily sensation is not emotion worthy of the name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Bodily perceptions depend on perception of emotion-provoking stimulus</a:t>
            </a:r>
          </a:p>
          <a:p>
            <a:endParaRPr lang="en-CA" dirty="0"/>
          </a:p>
        </p:txBody>
      </p:sp>
      <p:pic>
        <p:nvPicPr>
          <p:cNvPr id="6146" name="Picture 2" descr="https://badabingbadabambadaboom.files.wordpress.com/2011/07/homer-screaming.gif?w=6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08920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162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Will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1870: James resolved bout of depression partly by choosing to believe in free will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We cannot freely choose to do anything whatsoever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Will can make a difference when we are in conflict situation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Became preoccupied with will power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Supported self-help movements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>
                <a:solidFill>
                  <a:srgbClr val="000000"/>
                </a:solidFill>
              </a:rPr>
              <a:t>Believed that everyone was capable of personal change and self-control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990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Psychology 4910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861048"/>
            <a:ext cx="2736304" cy="1752600"/>
          </a:xfrm>
        </p:spPr>
        <p:txBody>
          <a:bodyPr/>
          <a:lstStyle/>
          <a:p>
            <a:r>
              <a:rPr lang="en-CA" dirty="0" smtClean="0"/>
              <a:t>Chapter 6</a:t>
            </a:r>
          </a:p>
          <a:p>
            <a:r>
              <a:rPr lang="en-CA" dirty="0" smtClean="0"/>
              <a:t>William James</a:t>
            </a:r>
            <a:endParaRPr lang="en-CA" dirty="0"/>
          </a:p>
        </p:txBody>
      </p:sp>
      <p:pic>
        <p:nvPicPr>
          <p:cNvPr id="1026" name="Picture 2" descr="http://media-2.web.britannica.com/eb-media/10/10710-004-76C3C3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645024"/>
            <a:ext cx="19335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86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William James (1842-1910)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1861–69: Studied at Harvard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Studied chemistry, then medicine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1872: Taught physiology at Harvard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Considered the most eminent American psychologist of all-time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Second to Wundt on the all-time most eminent psychologists list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5309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Principles of Psychology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Sought to simplify the concept of the mind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People are largely creatures of habit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Formation of habits depends on </a:t>
            </a:r>
            <a:r>
              <a:rPr lang="en-US" b="1" dirty="0" smtClean="0"/>
              <a:t>plasticity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Ability of an organism to alter its </a:t>
            </a:r>
            <a:r>
              <a:rPr lang="en-US" dirty="0" err="1" smtClean="0"/>
              <a:t>behaviour</a:t>
            </a:r>
            <a:r>
              <a:rPr lang="en-US" dirty="0" smtClean="0"/>
              <a:t> as circumstances change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Habit</a:t>
            </a:r>
            <a:r>
              <a:rPr lang="en-US" dirty="0" smtClean="0"/>
              <a:t> = “the great flywheel of society”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Socially conservative force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Formed early in life; resistant to change</a:t>
            </a:r>
          </a:p>
          <a:p>
            <a:endParaRPr lang="en-CA" dirty="0"/>
          </a:p>
        </p:txBody>
      </p:sp>
      <p:pic>
        <p:nvPicPr>
          <p:cNvPr id="2050" name="Picture 2" descr="http://soft-claws.co.uk/media/wysiwyg/cat_scratching_furni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36912"/>
            <a:ext cx="2782280" cy="222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01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James’s method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Consider every issue in open-minded fashion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Didn’t dismiss any possibility without exploring it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Introspection</a:t>
            </a:r>
            <a:r>
              <a:rPr lang="en-US" dirty="0" smtClean="0"/>
              <a:t>: “Looking into our own minds and reporting what we there discover”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Not perfect; readily prone to error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Indispensable source of data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Seen as a precursor to phenomenology 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Methods and Snares of Psychology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5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Phenomenology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James did not impose a prior set of categories on experience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Observe and let experience dictate categories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Psychologist’s fallacy</a:t>
            </a:r>
            <a:r>
              <a:rPr lang="en-US" dirty="0" smtClean="0"/>
              <a:t>: Confusing one’s own standpoint with that of the mental fact about which one is making a report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Psychology = A natural science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The mind is just like every other object in the natural world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Methods and Snares of Psychology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9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52578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James’s methods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Not an experimentalist himself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Acknowledged value of experimental and comparative methods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Metaphors were characteristic aspect of James’s methods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Not just a literary device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Convey overall complexity without necessarily specifying precision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e.g., the </a:t>
            </a:r>
            <a:r>
              <a:rPr lang="en-US" i="1" dirty="0" smtClean="0"/>
              <a:t>stream </a:t>
            </a:r>
            <a:r>
              <a:rPr lang="en-US" dirty="0" smtClean="0"/>
              <a:t>of thought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Methods and Snares of Psychology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http://www.christyenglish.com/wp-content/uploads/2011/12/St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04864"/>
            <a:ext cx="3810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771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The Stream of Thought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0074"/>
            <a:ext cx="8229600" cy="4525963"/>
          </a:xfrm>
        </p:spPr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“Thought” = All of our experiences, not just intellectual events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Later renamed “stream of consciousness”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vs. “train of thought” or “chain of thought”</a:t>
            </a:r>
          </a:p>
          <a:p>
            <a:endParaRPr lang="en-CA" dirty="0"/>
          </a:p>
        </p:txBody>
      </p:sp>
      <p:pic>
        <p:nvPicPr>
          <p:cNvPr id="4098" name="Picture 2" descr="http://www.christyenglish.com/wp-content/uploads/2011/12/St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33056"/>
            <a:ext cx="3810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refo500.nl/content/news/706/medium/Tra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41910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Stream of Consciousness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Characteristics:</a:t>
            </a:r>
          </a:p>
          <a:p>
            <a:pPr marL="6873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“Every thought tends to be part of a personal consciousness”</a:t>
            </a:r>
          </a:p>
          <a:p>
            <a:pPr marL="6873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endParaRPr lang="en-US" dirty="0" smtClean="0"/>
          </a:p>
          <a:p>
            <a:pPr marL="6873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“With each personal consciousness thought is always changing”</a:t>
            </a:r>
          </a:p>
          <a:p>
            <a:pPr marL="6873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endParaRPr lang="en-US" dirty="0" smtClean="0"/>
          </a:p>
          <a:p>
            <a:pPr marL="6873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“Within each personal consciousness thought is sensibly continuous”</a:t>
            </a:r>
          </a:p>
          <a:p>
            <a:pPr marL="687388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endParaRPr lang="en-US" dirty="0" smtClean="0"/>
          </a:p>
          <a:p>
            <a:pPr marL="173038" indent="0">
              <a:buClr>
                <a:schemeClr val="bg1">
                  <a:lumMod val="50000"/>
                </a:schemeClr>
              </a:buCl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875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820</Words>
  <Application>Microsoft Office PowerPoint</Application>
  <PresentationFormat>On-screen Show (4:3)</PresentationFormat>
  <Paragraphs>121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Last Class</vt:lpstr>
      <vt:lpstr>Psychology 4910</vt:lpstr>
      <vt:lpstr>William James (1842-1910)</vt:lpstr>
      <vt:lpstr>The Principles of Psychology</vt:lpstr>
      <vt:lpstr>The Methods and Snares of Psychology</vt:lpstr>
      <vt:lpstr>The Methods and Snares of Psychology</vt:lpstr>
      <vt:lpstr>The Methods and Snares of Psychology</vt:lpstr>
      <vt:lpstr>The Stream of Thought</vt:lpstr>
      <vt:lpstr>Stream of Consciousness</vt:lpstr>
      <vt:lpstr>Stream of Consciousness</vt:lpstr>
      <vt:lpstr>Stream of Consciousness</vt:lpstr>
      <vt:lpstr>Stream of Consciousness</vt:lpstr>
      <vt:lpstr>The Consciousness of Self</vt:lpstr>
      <vt:lpstr>The Pure Ego</vt:lpstr>
      <vt:lpstr>The Empirical Self</vt:lpstr>
      <vt:lpstr>Attention</vt:lpstr>
      <vt:lpstr>Memory</vt:lpstr>
      <vt:lpstr>Emotions</vt:lpstr>
      <vt:lpstr>Will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jblundell</dc:creator>
  <cp:lastModifiedBy>James drover</cp:lastModifiedBy>
  <cp:revision>10</cp:revision>
  <dcterms:created xsi:type="dcterms:W3CDTF">2015-11-09T13:58:23Z</dcterms:created>
  <dcterms:modified xsi:type="dcterms:W3CDTF">2016-01-26T01:33:37Z</dcterms:modified>
</cp:coreProperties>
</file>