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4B04B-E88D-4740-888D-565D18FEB9B1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1E481-867D-4DD4-9F11-78A4908BAF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71385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1E481-867D-4DD4-9F11-78A4908BAFF9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7814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75935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92371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74327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5146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7612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86310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1186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9188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81492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0198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614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1D650-49FD-4CDA-8B59-11AB97C6954B}" type="datetimeFigureOut">
              <a:rPr lang="en-CA" smtClean="0"/>
              <a:pPr/>
              <a:t>20/01/2016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7AE5B-1FCE-43ED-80B6-21B2596F7EC2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4157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Psychology 4910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3848472" cy="1752600"/>
          </a:xfrm>
        </p:spPr>
        <p:txBody>
          <a:bodyPr/>
          <a:lstStyle/>
          <a:p>
            <a:r>
              <a:rPr lang="en-CA" dirty="0" smtClean="0"/>
              <a:t>Chapter 5</a:t>
            </a:r>
          </a:p>
          <a:p>
            <a:r>
              <a:rPr lang="en-CA" dirty="0" smtClean="0"/>
              <a:t>Wundt and His Contemporaries</a:t>
            </a:r>
            <a:endParaRPr lang="en-CA" dirty="0"/>
          </a:p>
        </p:txBody>
      </p:sp>
      <p:pic>
        <p:nvPicPr>
          <p:cNvPr id="25602" name="Picture 2" descr="http://my-ecoach.com/online/resources/5/wund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645024"/>
            <a:ext cx="1514475" cy="1895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04140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artneck.de/publications/2008/designingForExperienceBoredom/figures/figure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1032"/>
            <a:ext cx="5472608" cy="367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Psychophysical Parallelism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Wundt </a:t>
            </a:r>
            <a:r>
              <a:rPr lang="en-US" i="1" dirty="0"/>
              <a:t>agreed</a:t>
            </a:r>
            <a:r>
              <a:rPr lang="en-US" dirty="0"/>
              <a:t> with Fechner that there is no psychical process which does not run parallel with a physical process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i="1" dirty="0"/>
              <a:t>Disagreed</a:t>
            </a:r>
            <a:r>
              <a:rPr lang="en-US" dirty="0"/>
              <a:t> with Fechner in idea that there is a point-for-point correspondence between every mental event and every event in nervous system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Mental structures have to be understood in terms of their own laws of combination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Could not be entirely explained by physical events</a:t>
            </a:r>
          </a:p>
          <a:p>
            <a:endParaRPr lang="en-CA" dirty="0"/>
          </a:p>
        </p:txBody>
      </p:sp>
      <p:pic>
        <p:nvPicPr>
          <p:cNvPr id="16386" name="Picture 2" descr="http://theboredomproject.com/wp-content/uploads/2012/10/Fechner-image-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276872"/>
            <a:ext cx="2355171" cy="26251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33110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Cultural-Historical Psychology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 err="1"/>
              <a:t>Völkerpsychologie</a:t>
            </a:r>
            <a:r>
              <a:rPr lang="en-US" dirty="0"/>
              <a:t>: “folk psychology” or “cultural-historical psychology”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Study of the “mental products created by a community of human life”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Rejected idea of studying development of thought in children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Children are byproduct of culture in which they are raised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7631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Wundt wanted to “trace the evolution of mind in man”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We should adopt in psychology the same approach that Darwin had adopted in biology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Interested in language, mythology, and moral systems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Language reflects thinking process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Feeling and volition reflect mythology and moral system, respectively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Cultural-Historical Psychology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4338" name="Picture 2" descr="http://2.bp.blogspot.com/_mmBw3uzPnJI/St2oeydH7PI/AAAAAAAA0CM/dUV-eGqe8M8/s400/evolution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276872"/>
            <a:ext cx="2883582" cy="24654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86927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Wundt’s Influence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Many subsequent psychologists reacted negatively to Wundt’s work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Wundt’s ideas were distorted (e.g., used by Nazi regime to establish racial psychology/hierarchy of cultures)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Now being appreciated for recognition that human mind is product of social and historical forces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xmlns="" val="3393611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Hermann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Ebbinghaus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(1850-1909)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944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Influenced by Fechner’s </a:t>
            </a:r>
            <a:r>
              <a:rPr lang="en-US" i="1" dirty="0"/>
              <a:t>Elements of Psychophysics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Pioneered use of </a:t>
            </a:r>
            <a:r>
              <a:rPr lang="en-US" i="1" dirty="0"/>
              <a:t>nonsense syllables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Consonant followed by a vowel followed by a consonant  (e.g., “</a:t>
            </a:r>
            <a:r>
              <a:rPr lang="en-US" dirty="0" err="1"/>
              <a:t>pib</a:t>
            </a:r>
            <a:r>
              <a:rPr lang="en-US" dirty="0"/>
              <a:t>,” “</a:t>
            </a:r>
            <a:r>
              <a:rPr lang="en-US" dirty="0" err="1"/>
              <a:t>wol</a:t>
            </a:r>
            <a:r>
              <a:rPr lang="en-US" dirty="0"/>
              <a:t>”)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Benefits of using nonsense syllables: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Relatively meaningless, not influenced by previous learning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Provide quantifiable measure of learning and memory </a:t>
            </a:r>
            <a:endParaRPr lang="en-US" dirty="0" smtClean="0"/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Number </a:t>
            </a:r>
            <a:r>
              <a:rPr lang="en-US" dirty="0"/>
              <a:t>of syllables remembered or number of trials required to learn a list</a:t>
            </a:r>
          </a:p>
          <a:p>
            <a:endParaRPr lang="en-CA" dirty="0"/>
          </a:p>
        </p:txBody>
      </p:sp>
      <p:pic>
        <p:nvPicPr>
          <p:cNvPr id="11266" name="Picture 2" descr="http://media-2.web.britannica.com/eb-media/98/161598-004-0FA9DA0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484784"/>
            <a:ext cx="1747874" cy="2376264"/>
          </a:xfrm>
          <a:prstGeom prst="rect">
            <a:avLst/>
          </a:prstGeom>
          <a:noFill/>
        </p:spPr>
      </p:pic>
      <p:pic>
        <p:nvPicPr>
          <p:cNvPr id="11268" name="Picture 4" descr="https://s-media-cache-ak0.pinimg.com/236x/ff/87/0b/ff870bce0d885ea323d5ed9ebd0ec78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908251"/>
            <a:ext cx="2247900" cy="290512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228184" y="3933056"/>
            <a:ext cx="2592288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8859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err="1"/>
              <a:t>Ebbinghaus</a:t>
            </a:r>
            <a:r>
              <a:rPr lang="en-US" dirty="0"/>
              <a:t> acted as his own research participant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Experiments involved constructing lists from a pool of 2,300 nonsense syllables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All 2,300 were used before any were repeated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Process: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Go through list from beginning to end, reading syllables at a rate governed by a metronome (150 beats per minute)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Hermann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Ebbinghaus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(1850-1909)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56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Forgetting curve</a:t>
            </a:r>
            <a:r>
              <a:rPr lang="en-US" dirty="0"/>
              <a:t>: Summarized how long it took to relearn list of nonsense syllables already memorized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longer the time since the original learning, the longer it took to relearn the list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Forgetting is greatest immediately after learning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Declined more gradually afterwards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Remote associations</a:t>
            </a:r>
            <a:r>
              <a:rPr lang="en-US" dirty="0"/>
              <a:t>: Associations formed between all items in the list, not only between adjacent items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Hermann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Ebbinghaus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(1850-1909)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685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flashcardlearner.com/imgs/forgetting-cur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340768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Mary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Whiton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Calkins (1863-1930)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Developed paired associates method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Participants learned </a:t>
            </a:r>
            <a:r>
              <a:rPr lang="en-US" i="1" dirty="0"/>
              <a:t>pairs</a:t>
            </a:r>
            <a:r>
              <a:rPr lang="en-US" dirty="0"/>
              <a:t> of items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Possible to attempt to determine most influential factors in learning process (e.g., frequency)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Technique became standard method in the study of human learning</a:t>
            </a:r>
          </a:p>
          <a:p>
            <a:endParaRPr lang="en-CA" dirty="0"/>
          </a:p>
        </p:txBody>
      </p:sp>
      <p:pic>
        <p:nvPicPr>
          <p:cNvPr id="8194" name="Picture 2" descr="http://s3.thingpic.com/images/Dt/aQ3KJtvfvikRycq7p6SdjqA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1988840"/>
            <a:ext cx="2055591" cy="29806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4105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2894"/>
          </a:xfrm>
        </p:spPr>
        <p:txBody>
          <a:bodyPr>
            <a:noAutofit/>
          </a:bodyPr>
          <a:lstStyle/>
          <a:p>
            <a:r>
              <a:rPr lang="en-CA" sz="3200" dirty="0" smtClean="0">
                <a:solidFill>
                  <a:schemeClr val="accent2"/>
                </a:solidFill>
              </a:rPr>
              <a:t>Wilhelm Wun</a:t>
            </a:r>
            <a:r>
              <a:rPr lang="en-CA" sz="3200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sz="32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Studied with Müller and Helmholtz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1875: Became a professor at University of Leipzig, Germany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1879: Founded the first laboratory in experimental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Lab attracted many young scholars, including a number of Americans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Ranked most eminent psychologist of all time!</a:t>
            </a:r>
          </a:p>
          <a:p>
            <a:endParaRPr lang="en-CA" dirty="0"/>
          </a:p>
        </p:txBody>
      </p:sp>
      <p:pic>
        <p:nvPicPr>
          <p:cNvPr id="24578" name="Picture 2" descr="https://upload.wikimedia.org/wikipedia/commons/a/a3/Wundt-research-gro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780928"/>
            <a:ext cx="3024336" cy="22134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09877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Method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Participant shown list of pairs of items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e.g., different </a:t>
            </a:r>
            <a:r>
              <a:rPr lang="en-US" dirty="0" err="1"/>
              <a:t>colours</a:t>
            </a:r>
            <a:r>
              <a:rPr lang="en-US" dirty="0"/>
              <a:t> paired with different numbers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Participant given one of the members of the pair and asked to give first response that comes to mind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Investigated role of frequency or repetition</a:t>
            </a:r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Mary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Whiton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Calkins (1863-1930)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347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Calkins and the self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Psychology is the study of the self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Argued for a more personal psychology to coexist with traditional impersonal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The Self is:</a:t>
            </a:r>
          </a:p>
          <a:p>
            <a:pPr marL="1260475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A totality; one of many characters</a:t>
            </a:r>
          </a:p>
          <a:p>
            <a:pPr marL="1260475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A unique being</a:t>
            </a:r>
          </a:p>
          <a:p>
            <a:pPr marL="1260475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An identical being</a:t>
            </a:r>
          </a:p>
          <a:p>
            <a:pPr marL="1260475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/>
              <a:t>A changing being</a:t>
            </a:r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Mary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Whiton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Calkins (1863-1930)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519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Franz Brentano (1838-1917)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Distinguished between mental phenomena and physical phenomena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Mental phenomena involve mental acts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e.g.,  hearing a sound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Physical phenomena appear to the imagination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e.g., a musical chord, which I hear</a:t>
            </a:r>
          </a:p>
          <a:p>
            <a:endParaRPr lang="en-CA" dirty="0"/>
          </a:p>
        </p:txBody>
      </p:sp>
      <p:pic>
        <p:nvPicPr>
          <p:cNvPr id="5122" name="Picture 2" descr="http://www.filosofico.net/twardows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276872"/>
            <a:ext cx="2099896" cy="29409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814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Act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Revisiting metronome experiment, Brentano suggests we focus on the </a:t>
            </a:r>
            <a:r>
              <a:rPr lang="en-US" i="1" dirty="0"/>
              <a:t>act</a:t>
            </a:r>
            <a:r>
              <a:rPr lang="en-US" dirty="0"/>
              <a:t> of listening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vs. Wundt: focus on the experience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Mental acts can be named only by active verb; involve reference to content; are </a:t>
            </a:r>
            <a:r>
              <a:rPr lang="en-US" i="1" dirty="0"/>
              <a:t>intentional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Classes of mental acts: Ideating (“I see, I hear, I imagine”); Judging (“I acknowledge, I reject”); Loving-Hating (“I feel, I wish, I desire”)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endParaRPr lang="en-US" dirty="0"/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Franz Brentano (1838-1917)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8366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Clr>
                <a:schemeClr val="bg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Laid groundwork for phenomenological psychology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Developed by Carl </a:t>
            </a:r>
            <a:r>
              <a:rPr lang="en-US" dirty="0" err="1"/>
              <a:t>Stumpf</a:t>
            </a:r>
            <a:r>
              <a:rPr lang="en-US" dirty="0"/>
              <a:t> and Edmund Husserl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u="sng" dirty="0"/>
              <a:t>Method</a:t>
            </a:r>
            <a:r>
              <a:rPr lang="en-US" dirty="0"/>
              <a:t>: Attempt to describe consciousness as it presents itself to us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Avoid presuppositions as to its nature or purpose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Approach tends not to be experimental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Husserl developed Brentano’s concept of intentionality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/>
              <a:t>By comparing a number of similar experiences, we can intuitively grasp their essential nature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Franz Brentano (1838-1917)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702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Würzburg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School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Group of psychologists at University of </a:t>
            </a:r>
            <a:r>
              <a:rPr lang="en-US" dirty="0" err="1"/>
              <a:t>Würzburg</a:t>
            </a:r>
            <a:r>
              <a:rPr lang="en-US" dirty="0"/>
              <a:t>, Germany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Studied complex mental processes by means of introspection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Wundt had argued that only simple processes could be studied using introspection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Mentor of the group: Oswald </a:t>
            </a:r>
            <a:r>
              <a:rPr lang="en-US" dirty="0" err="1"/>
              <a:t>Külpe</a:t>
            </a:r>
            <a:endParaRPr lang="en-US" dirty="0"/>
          </a:p>
          <a:p>
            <a:endParaRPr lang="en-CA" dirty="0"/>
          </a:p>
        </p:txBody>
      </p:sp>
      <p:pic>
        <p:nvPicPr>
          <p:cNvPr id="2050" name="Picture 2" descr="http://www.psychologie.uni-wuerzburg.de/icons/Imag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412776"/>
            <a:ext cx="3524250" cy="481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25870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Systematic experimental introspection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Participants looked back on their experiences after they occurred and described them (</a:t>
            </a:r>
            <a:r>
              <a:rPr lang="en-US" b="1" dirty="0"/>
              <a:t>retrospection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Found that mental operations corresponding to certain activities are hard to verbalize (</a:t>
            </a:r>
            <a:r>
              <a:rPr lang="en-US" b="1" dirty="0"/>
              <a:t>imageless </a:t>
            </a:r>
            <a:r>
              <a:rPr lang="en-US" b="1" dirty="0" smtClean="0"/>
              <a:t>thoughts</a:t>
            </a:r>
            <a:r>
              <a:rPr lang="en-US" dirty="0" smtClean="0"/>
              <a:t>)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Contradicted </a:t>
            </a:r>
            <a:r>
              <a:rPr lang="en-US" dirty="0"/>
              <a:t>Aristotle; argued that all thoughts  accompanied by images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b="1" dirty="0"/>
              <a:t>Determining tendencies</a:t>
            </a:r>
            <a:r>
              <a:rPr lang="en-US" dirty="0"/>
              <a:t>: Give thinking a direction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CA" dirty="0" err="1" smtClean="0">
                <a:solidFill>
                  <a:schemeClr val="accent2">
                    <a:lumMod val="75000"/>
                  </a:schemeClr>
                </a:solidFill>
              </a:rPr>
              <a:t>Würzburg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 School</a:t>
            </a:r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30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Believed two kinds of methods were necessary for psychology:</a:t>
            </a:r>
          </a:p>
          <a:p>
            <a:pPr marL="971550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Laboratory research suitable only for simple psychological processes</a:t>
            </a:r>
          </a:p>
          <a:p>
            <a:pPr marL="971550" lvl="1" indent="-514350">
              <a:buClr>
                <a:schemeClr val="bg1">
                  <a:lumMod val="50000"/>
                </a:schemeClr>
              </a:buClr>
              <a:buFont typeface="+mj-lt"/>
              <a:buAutoNum type="arabicPeriod"/>
            </a:pPr>
            <a:r>
              <a:rPr lang="en-US" dirty="0" smtClean="0"/>
              <a:t>Complex processes influenced by social and cultural factors require naturalistic observation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e.g., ability to use language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2"/>
                </a:solidFill>
              </a:rPr>
              <a:t>Wilhelm Wun</a:t>
            </a:r>
            <a:r>
              <a:rPr lang="en-CA" sz="3200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726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Laboratory investigations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Method derived in part from more established disciplines, especially chemistry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Influenced by J.S. Mill’s notion of “mental chemistry”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Mill did not believe mental elements could be discovered through introspection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sz="2400" dirty="0" smtClean="0"/>
              <a:t>Wundt believed introspection was appropriate if combined with experimental methods</a:t>
            </a:r>
          </a:p>
          <a:p>
            <a:endParaRPr lang="en-CA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31850"/>
            <a:ext cx="8229600" cy="652934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2"/>
                </a:solidFill>
              </a:rPr>
              <a:t>Wilhelm Wun</a:t>
            </a:r>
            <a:r>
              <a:rPr lang="en-CA" sz="3200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93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Made distinction between two types of introspection: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Self-observation: Casually engaged in by everyone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Open to personal bias 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Inner perception: Deliberately observing one’s own mental processes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Subjective unless made under controlled conditions</a:t>
            </a:r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schemeClr val="accent2"/>
                </a:solidFill>
              </a:rPr>
              <a:t>Wilhelm Wun</a:t>
            </a:r>
            <a:r>
              <a:rPr lang="en-CA" sz="3200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40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4525963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Metronome experiment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Materials: Metronome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Participant: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Not listening to the metronome in the “usual” way (e.g., while playing the piano)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Task is to pay attention carefully to experiences that metronome elicits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Wundt relied on trained participants who knew what to pay attention to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/>
                </a:solidFill>
              </a:rPr>
              <a:t>Wilhelm Wun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dirty="0">
              <a:solidFill>
                <a:schemeClr val="accent2"/>
              </a:solidFill>
            </a:endParaRPr>
          </a:p>
        </p:txBody>
      </p:sp>
      <p:sp>
        <p:nvSpPr>
          <p:cNvPr id="20482" name="AutoShape 2" descr="Image result for metrono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4" name="Picture 4" descr="https://techinmusiced.files.wordpress.com/2010/06/old_metron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76872"/>
            <a:ext cx="2381250" cy="3114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034381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What are participants’ experiences as metronome beats?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Wundt argued that our consciousness is rhythmically disposed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Successive beats have same </a:t>
            </a:r>
            <a:r>
              <a:rPr lang="en-US" i="1" dirty="0" smtClean="0"/>
              <a:t>physical</a:t>
            </a:r>
            <a:r>
              <a:rPr lang="en-US" dirty="0" smtClean="0"/>
              <a:t> characteristics but different </a:t>
            </a:r>
            <a:r>
              <a:rPr lang="en-US" i="1" dirty="0" smtClean="0"/>
              <a:t>psychological</a:t>
            </a:r>
            <a:r>
              <a:rPr lang="en-US" dirty="0" smtClean="0"/>
              <a:t> characteristics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Our lives are rhythmically organized (breathing, heartbeat, walking, etc.)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/>
                </a:solidFill>
              </a:rPr>
              <a:t>Wilhelm Wun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8155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Terminology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Apperception</a:t>
            </a:r>
            <a:r>
              <a:rPr lang="en-US" dirty="0" smtClean="0"/>
              <a:t>: Process by which we organize and make sense out of our experiences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Creative synthesis</a:t>
            </a:r>
            <a:r>
              <a:rPr lang="en-US" dirty="0" smtClean="0"/>
              <a:t>: Through apperception, our experiences become a unified whole and not just a series of elementary sensations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Apprehension</a:t>
            </a:r>
            <a:r>
              <a:rPr lang="en-US" dirty="0" smtClean="0"/>
              <a:t>: Process by which individual impressions enter one’s consciousness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b="1" dirty="0" smtClean="0"/>
              <a:t>Span of apprehension</a:t>
            </a:r>
            <a:r>
              <a:rPr lang="en-US" dirty="0" smtClean="0"/>
              <a:t>: How many impressions we could be aware of at one time </a:t>
            </a:r>
          </a:p>
          <a:p>
            <a:pPr lvl="2">
              <a:buClr>
                <a:schemeClr val="bg1">
                  <a:lumMod val="50000"/>
                </a:schemeClr>
              </a:buClr>
            </a:pPr>
            <a:r>
              <a:rPr lang="en-US" dirty="0" smtClean="0"/>
              <a:t>Wundt thought this number was 6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/>
                </a:solidFill>
              </a:rPr>
              <a:t>Wilhelm Wun</a:t>
            </a:r>
            <a:r>
              <a:rPr lang="en-CA" dirty="0" smtClean="0">
                <a:solidFill>
                  <a:schemeClr val="accent2">
                    <a:lumMod val="75000"/>
                  </a:schemeClr>
                </a:solidFill>
              </a:rPr>
              <a:t>dt (1832-1920)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298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Relationship between intensity of a stimulus and its pleasantness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Vertical axis: Degree to which a person feels positive or negative in a particular situation</a:t>
            </a:r>
          </a:p>
          <a:p>
            <a:pPr lvl="1">
              <a:buClr>
                <a:schemeClr val="bg1">
                  <a:lumMod val="50000"/>
                </a:schemeClr>
              </a:buClr>
            </a:pPr>
            <a:r>
              <a:rPr lang="en-US" dirty="0"/>
              <a:t>Pleasantness is a function that rises and then falls as stimulus intensity increases (inverted U shape)</a:t>
            </a:r>
          </a:p>
          <a:p>
            <a:pPr>
              <a:buClr>
                <a:schemeClr val="bg1">
                  <a:lumMod val="50000"/>
                </a:schemeClr>
              </a:buClr>
            </a:pPr>
            <a:r>
              <a:rPr lang="en-US" dirty="0"/>
              <a:t>Curve implies that we get the most pleasure from moderate levels of stimulus intensity</a:t>
            </a:r>
          </a:p>
          <a:p>
            <a:endParaRPr lang="en-C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CA" dirty="0" smtClean="0">
                <a:solidFill>
                  <a:schemeClr val="accent2"/>
                </a:solidFill>
              </a:rPr>
              <a:t>The Wundt Curve</a:t>
            </a:r>
            <a:endParaRPr lang="en-CA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66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1222</Words>
  <Application>Microsoft Office PowerPoint</Application>
  <PresentationFormat>On-screen Show (4:3)</PresentationFormat>
  <Paragraphs>142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Psychology 4910</vt:lpstr>
      <vt:lpstr>Wilhelm Wundt (1832-1920)</vt:lpstr>
      <vt:lpstr>Wilhelm Wundt (1832-1920)</vt:lpstr>
      <vt:lpstr>Wilhelm Wundt (1832-1920)</vt:lpstr>
      <vt:lpstr>Wilhelm Wundt (1832-1920)</vt:lpstr>
      <vt:lpstr>Wilhelm Wundt (1832-1920)</vt:lpstr>
      <vt:lpstr>Wilhelm Wundt (1832-1920)</vt:lpstr>
      <vt:lpstr>Wilhelm Wundt (1832-1920)</vt:lpstr>
      <vt:lpstr>The Wundt Curve</vt:lpstr>
      <vt:lpstr>Slide 10</vt:lpstr>
      <vt:lpstr>Psychophysical Parallelism</vt:lpstr>
      <vt:lpstr>Cultural-Historical Psychology</vt:lpstr>
      <vt:lpstr>Cultural-Historical Psychology</vt:lpstr>
      <vt:lpstr>Wundt’s Influence</vt:lpstr>
      <vt:lpstr>Hermann Ebbinghaus (1850-1909)</vt:lpstr>
      <vt:lpstr>Hermann Ebbinghaus (1850-1909)</vt:lpstr>
      <vt:lpstr>Hermann Ebbinghaus (1850-1909)</vt:lpstr>
      <vt:lpstr>Slide 18</vt:lpstr>
      <vt:lpstr>Mary Whiton Calkins (1863-1930)</vt:lpstr>
      <vt:lpstr>Mary Whiton Calkins (1863-1930)</vt:lpstr>
      <vt:lpstr>Mary Whiton Calkins (1863-1930)</vt:lpstr>
      <vt:lpstr>Franz Brentano (1838-1917)</vt:lpstr>
      <vt:lpstr>Franz Brentano (1838-1917)</vt:lpstr>
      <vt:lpstr>Franz Brentano (1838-1917)</vt:lpstr>
      <vt:lpstr>The Würzburg School</vt:lpstr>
      <vt:lpstr>The Würzburg School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4910</dc:title>
  <dc:creator>jblundell</dc:creator>
  <cp:lastModifiedBy>Jamie Drover</cp:lastModifiedBy>
  <cp:revision>16</cp:revision>
  <dcterms:created xsi:type="dcterms:W3CDTF">2015-11-06T16:38:48Z</dcterms:created>
  <dcterms:modified xsi:type="dcterms:W3CDTF">2016-01-20T14:26:45Z</dcterms:modified>
</cp:coreProperties>
</file>