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6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8170-5A8A-4177-98A5-77CE6E3602A2}" type="datetimeFigureOut">
              <a:rPr lang="en-CA" smtClean="0"/>
              <a:pPr/>
              <a:t>17/01/2016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7C90-BA45-4567-A33A-EFB36029A4E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832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8170-5A8A-4177-98A5-77CE6E3602A2}" type="datetimeFigureOut">
              <a:rPr lang="en-CA" smtClean="0"/>
              <a:pPr/>
              <a:t>17/01/2016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7C90-BA45-4567-A33A-EFB36029A4E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0146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8170-5A8A-4177-98A5-77CE6E3602A2}" type="datetimeFigureOut">
              <a:rPr lang="en-CA" smtClean="0"/>
              <a:pPr/>
              <a:t>17/01/2016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7C90-BA45-4567-A33A-EFB36029A4E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0487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8170-5A8A-4177-98A5-77CE6E3602A2}" type="datetimeFigureOut">
              <a:rPr lang="en-CA" smtClean="0"/>
              <a:pPr/>
              <a:t>17/01/2016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7C90-BA45-4567-A33A-EFB36029A4E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310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8170-5A8A-4177-98A5-77CE6E3602A2}" type="datetimeFigureOut">
              <a:rPr lang="en-CA" smtClean="0"/>
              <a:pPr/>
              <a:t>17/01/2016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7C90-BA45-4567-A33A-EFB36029A4E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386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8170-5A8A-4177-98A5-77CE6E3602A2}" type="datetimeFigureOut">
              <a:rPr lang="en-CA" smtClean="0"/>
              <a:pPr/>
              <a:t>17/01/2016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7C90-BA45-4567-A33A-EFB36029A4E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637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8170-5A8A-4177-98A5-77CE6E3602A2}" type="datetimeFigureOut">
              <a:rPr lang="en-CA" smtClean="0"/>
              <a:pPr/>
              <a:t>17/01/2016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7C90-BA45-4567-A33A-EFB36029A4E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1134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8170-5A8A-4177-98A5-77CE6E3602A2}" type="datetimeFigureOut">
              <a:rPr lang="en-CA" smtClean="0"/>
              <a:pPr/>
              <a:t>17/01/2016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7C90-BA45-4567-A33A-EFB36029A4E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43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8170-5A8A-4177-98A5-77CE6E3602A2}" type="datetimeFigureOut">
              <a:rPr lang="en-CA" smtClean="0"/>
              <a:pPr/>
              <a:t>17/01/2016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7C90-BA45-4567-A33A-EFB36029A4E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0665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8170-5A8A-4177-98A5-77CE6E3602A2}" type="datetimeFigureOut">
              <a:rPr lang="en-CA" smtClean="0"/>
              <a:pPr/>
              <a:t>17/01/2016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7C90-BA45-4567-A33A-EFB36029A4E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1481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8170-5A8A-4177-98A5-77CE6E3602A2}" type="datetimeFigureOut">
              <a:rPr lang="en-CA" smtClean="0"/>
              <a:pPr/>
              <a:t>17/01/2016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7C90-BA45-4567-A33A-EFB36029A4E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1375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C8170-5A8A-4177-98A5-77CE6E3602A2}" type="datetimeFigureOut">
              <a:rPr lang="en-CA" smtClean="0"/>
              <a:pPr/>
              <a:t>17/01/2016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07C90-BA45-4567-A33A-EFB36029A4E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9388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Psychology 4910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861048"/>
            <a:ext cx="4352528" cy="1752600"/>
          </a:xfrm>
        </p:spPr>
        <p:txBody>
          <a:bodyPr/>
          <a:lstStyle/>
          <a:p>
            <a:r>
              <a:rPr lang="en-CA" dirty="0" smtClean="0"/>
              <a:t>The Nineteenth-Century </a:t>
            </a:r>
            <a:r>
              <a:rPr lang="en-CA" b="1" dirty="0" smtClean="0">
                <a:solidFill>
                  <a:schemeClr val="tx1"/>
                </a:solidFill>
              </a:rPr>
              <a:t>Transformation</a:t>
            </a:r>
            <a:r>
              <a:rPr lang="en-CA" dirty="0" smtClean="0"/>
              <a:t> of Psychology</a:t>
            </a:r>
            <a:endParaRPr lang="en-CA" dirty="0"/>
          </a:p>
        </p:txBody>
      </p:sp>
      <p:sp>
        <p:nvSpPr>
          <p:cNvPr id="12290" name="AutoShape 2" descr="data:image/jpeg;base64,/9j/4AAQSkZJRgABAQAAAQABAAD/2wCEAAkGBxITEhUSEhIWFRUXFhcVFxUVFxUXFRUYFRUXFhUXFRcYHSggGBolHRUVIjEhJSkrLi4uFx8zODMtNygtLisBCgoKDg0OGxAQGi0fHx0tLS0tLS0tLS0tLS0tLS0tLS0tLS0tLS0tLS0tLS0tLS0tLS0tLS0tLS0tLS0tLS0rLf/AABEIANkA6AMBIgACEQEDEQH/xAAcAAAABwEBAAAAAAAAAAAAAAAAAQMEBQYHAgj/xABIEAACAQMCAgcDCQUGAwkBAAABAgMABBESIQUxBhMiQVFhcYGRoQcUMlJzsbTB0SMlNEKyJDVygpLhM2LwFUNTdISio7PSY//EABkBAAMBAQEAAAAAAAAAAAAAAAABAgMEBf/EACMRAQEAAgICAgIDAQAAAAAAAAABAhEDIRIxIkEEURNSYTL/2gAMAwEAAhEDEQA/ANkNcSyqo1MQo2yWIAyTgbnxJruojpbYNPZXMSDLtC+j/GAWj9uoLQEktymcB1LEsoGpckruygeI7x3UrWV8P4Teq1xOYJ8m3uLpFUlHFxeCANFG+5V1EL8txrGKecPh4gGs9ZvH0zzKw1TIhiN1mN5C7sTiL+WbVlSQGDgZA0V5FXGWAycDJG5wWwM8zgE+w10CCMjfI2I5GqF0e4NcSQyLd/OGYRRSxmWSUss7288Muhi2RtJjAOATnnvSfGrW8HDbBLf5xGVjVZRGspnUi0YICquj7S6BgsFBxq7INAaEaPNZvew8QNxc4N2qGCRcoZG7a/NSjxLrVFyDN2YsNhX7TMRjvgsl587tI5XnRTCbmSOSV3YC3NxCVOrDFXM9q2HGf2Y1ZYE0BoLSKMZYDJwMkDJ54Hidjt5GumIAyTgDn5d+SaqvSzNxbW0sSTlTKk2Ig6zqjW82CNB1qcuo233qsT2nE5IJYZluWd7dsjLaGZuEomjIOkk3KyZUbaiT/NuBp5lUEKWALZ0jIy2Nzgd/MVwt1GWKB1LjOVDKWGNJORnO2tf9Q8RUG1oxuOHOqPojimDF9WpNcUYQSatwxwee+QarN9wi7R5zAtwNbXzalaTOZJbHqypztlVlxjuDYoDSKSiuUbZXVjjPZYE4yVzseWQRnxFZ4kPEVktVHzvCXDBmZ5nDQfP5FxJ2sNiAodcmolcaQCC1NL2G6tIzdLHIhht4jjJQSYv5y8J8SY5c6TzyvlQGoSSquMkDUQFyQNRO4AzzOx2ruqdxnhFxo4cEMkssGvVIWY5cWMyiSQk4JMujc/WI7zVddeJC3cIL4gpcJHqMxmDtZQaSxY6wOvE+ljsCezsRQGp5rhZkI1BgQTpBBBBOdOAfHIxjxFZ7xe34iJbho2utDdbsryEBFvLXT1Az2GMBucFME+wU4j4RL/2dboY5gycQWYp2xKI/+03k1uAct+zbVvnx5jNAXuKQMNSkMDyKkEH0I9K6rLBw3iEcTJH85SMm3dgDOxXL3fXCJY3WQD+GJWNl557zmf45Hd/NbIf2tmCjr/m5CXBk+bnQX0kqP2nMEsmfpZFAXShWbzLxESzN/asCXU4BkKlF4lC0It1B0lfmol1CPnybJpQW9/pldvnhItogsaySLl2vLgSnbcusRjPZw2nAU50kAaJQzWWG5vI3so5prgPrt1A6yRdQPE3RzMmslg0AiA1lttW57Rqb6F2l6YrpLt52LxgYfrFxIVlEvUu0jEg5TdAibDSOdAXcMCMggg7gjcHwO3OjrOuiVteJJZKy3KqsMCOrmUQLEtgwkVlY6BILrT3a8AY7NI37X73F/wDNmuTpW7RcO5iVuqszAsQJ0rICZyMAHfzoDS6IMCMg5B5EEEH0rO7aC8Mlt/HGPrZ1Cs8ykQNcN1bzOWzqWPHZmGSpGlg43s/QO2aLh9rE6ujpCqsr5DKwzqB1b4znHdjGNsUBPUKFCjYCio6FAChRAUAKAOhRUYoAZrjQM6sDVjGrAzjnjPhz2rugaAFUjpB0mu47iSKIwBFYxjXG7Nn5jJdaiRIoxmIrjH82c7b3c0m9uhOSik8ySoJJ06ffpJHocUBVejXSW4uLswPGgVYuuYgN9CWK2eDGW72kuATj/uu7eoiLppduZEX5vq62KOPsyYTrOIy2WJcSdo6Y1cEaeZ2Iq8WvDIo5ZJ1GHkWNG3OAsQIRVXkoGpuXiaKw4TDCpVIxu5kJYBmLNI0mSx32ZyR4d1AU09M7nVKv7AfterQlHIhxxFbFjN+07eQxkGNGMEb86bt0yungeTq7eQJb2smnQxzJcXbwqyhpAuhRGHwWG4+kOYvd7wmGVXVkx1hUuydh2KEFdTLgncDnkcxyzR2XC4YohCkY0BNGG7RZRnZ2bJbmef1jQFJg6Z3WuAObVA8cmrJzmVDchdTJKwhUiAHk69mUagVGZGx6TXD8NluMwfOEfq8EaIwxMfYIMpUtiQacSaWynaGTi1LZxgqRGgKDShCqCinmF22HkKNbSMJ1YjQIcgoFUJvz7PLegKVw/plPJPboDCUcW4fEciu7Tm6BZAz9gIbYZUhubb7A0h0p6RXNpLeSJKjY6pYonV2UBbWadwB1qqCdJJbY4XADHStXz5pGCrdWmUGlDpXKjlhTjKjyFCW1jb6SK2SCdSg5I2B37wM0BCdHuNyTSXHWmJI0ljhjAyHLPBDKQxZsNky4AABqbju42wFkQk6sAMpLdWdMmADvpJAPgeddC2QckXmG5D6QwFb1GBg92KC26DBCKCM4woGNRy2Ntsnc+NAKUAKAoUBw0SlgxUFhybAyM88HmK7IoUKAFcrGBnAAycnAAye8nHftXQoUADQoUdAFQoUKBojxLiVvbqGuJ4oVJwDK6RgnwBYjJpaCeN0EiOrIRqDqwKEeIYbEedRXE+FWsc8nEblh2IRHmXSYoUUksUBGzMW38cAVQZrRhYuOraC3v+KQCOHdSttNJGGyv/diTQx0DkH86E6aXw7ittPq+bzxTadm6qRH0/4tJOKXnmjTTrdV1MEXUQNTNyVc82ODsPCqn0ksore94ZNDGsbNM1q3VqF1QvC7aGA5hWRSPDFM+mPCXW9sLmS4eQtxCNI49lihjMchIVR9JyVGXbJ2wMCgaXO/voYE1zyxxJnGqR1RcnkMsQM13Z3cUqCSKRJEPJ0ZWU+jKcVG8Z4TbmdL24OeoidVWTQYU1EFpcMNnwuM55ZrL7LpV1U97PaIIred0Ma40hmRdLzBO7WffgGga3G0Yo8Vjtt06uAclsjnuNqufRfpd1x6uUANzUjkfL1pTKDVW7FHprpCCM11imTgLXWgV1RgUw50Cj6seFdUKD7ZZ0a45cycRv4nmdo45JRGhxhAs7KAMDuAA9lS/EOlMMT9XJeRxvt2GkRWGeWQTt7aq/RI/vXiX2034l6W4nwqxsraUzIJjK7kl1V555JCSqJgZLZOBjlz86D+1luuNdUhklnCIObuwC78tz40fDePiddcNwsig4JRgwB8DjkfWs+suGOJOFWdzhhHFNK6NgqXRQI1buOgNj2VNRW6wcWURKEWe1YyKoAUtFINL4HfhiKR2LdLxjQyI02GkJCKTu5Uam0jyApx89k+uazy/wCEmLiVhM8zzSSSzgs2AqqIWKpGg2UDJ8zU10huxM5slcKujXdPkKVjIOmJD9eTG/goPiKZaWXh3GBPGssUutGzhl5HBKnHtBHsp/HO31jWR9E+l0dpwu2jUa5iJTp/lQGeXBc93kKbjpxdF89djyUYHoARitJjtNbash8TXYY1nvR/p0SQs+CD/OBhl82XkR5ir8kgIBByCMgjkQfCncdeyldlz40aufGki1FqqQchq6zTdXpQPRoFQaOk1ahSsG1U6V8F4jPeJLGlrLbRAGKGeSVV63mZpERCGYclBJA54zye3vCb28tJIrvqIZhJHLA8BeRVeJldGfWAT2hggdxq3YosVDRUrbhF7PcwT33zdFttTRx27SP1kzoUMjs6rpUKWwoB3POn/SjhElw9m0ZXEF2k76iRlFSRTpwDlsuNtqnsVzM2FJ8AT7qCZT8ry3UkscadU1uq6mjdnGuTOQXCr2lUYIBOCTuNhVKjilfPXiMZC6dBY8/HUBjuq2dM+IJI7Nnu3zsSRzAHcO6mVyqaQZXTdRpC5ODzOdvP41hllW2M6N7XhA7yT3Cuo0aJgV2wcgj40pbcTRB22LAYwVGT5ZpeZ9aFgjbDWSVOAo5n0qN1dxjTejHExNEG/m7x59+PvqbxWNdGuNdTIGzlOexPd5e2tjtpAyhhyIB94zXRhltzXHVdUK6oVQ0KjoUKDYx0V/vTif2034l6aW8PEhcNczWCTSZIiLXMYWCM/wAsaYOGPe2cmnXRb+9OJfbTfiXq4SmmW9KlxK0u5fm12kSJdQNJmAyZR45OyydYNs4AIPcTTrgdjcyXRvbuNYSIuoihVxIVUtqd3cbEkgDbuqaU04Q7UtntF8Y4ZJLc2UqY0wySs+Tg4ePSMDv3pPpVwizEU91LaxSSCMnU6gliF0oCf9IqcVqhenO9hc+SZ/0sD+VMmCxtoXHf3nxp3b3DDPPHkPHnSCxbZOe8j0Hf8M05tdTHSASe7xovLr03x4vL2lbK97s7579jy2xj/eta+TfizSRvC/OPDL/hbu9/31iUWS4U579gB3DNaV8lMzC4kRgRmHO+dwHXHuy3wrScnlNVnnxePcakWoaq4rkmkz0WDUqrU2Wl0FMtF1NCk1NHSpJahQoVm0Ck7hwFJPIClKIigMI6RoGmIVWClubc8YHwzk1YuP20aoCAu++NI5nng+Zq29MujpuIw0SgyKRtkAle8A93cfZVSVusxHKrI6kZDZVtu8euK58pZW+FlM7i3iEelPprg4UdpvHIxUxwLQ0TcySNPa9OXlzpulkolxzHmTk+3nRXMnU5ihXUzE6QPPx8qVumlRfRPhTPeBBjRq1EHuCgg/dWyooAwKpvRDg8cZDmZus/mTUApI5d2T76ula8c6c2fsKFChWiQoUKFAYt0YP704l9tN+JerfMap/Ro/vTiX2034h6tjtQRJaXQ03BpRWqTLqaZ8dtOutpohzeN1HqVOPjinANKKaoMDkK7AjHZHPmNhtXdlfpDIj6c6SGC42ON9yKlflCiVL2UIAB2DgDABMak7epquRTAblsHu2zWeu3Xhn0tIuYWIuRASjHbWNg45gfWXzNXz5O2655bgqAQAgIGB2iCQB/kX31lUvFncKhcsvLGkLj0ArbOgdl1VjCDzcdYf8APuP/AG6avH2jmz3jpYCaLNck0QNaOUtHThTTZKXzTDvVQpJmoUiT1ChQqFhSNzcBBvz7hSpOKibp8kk1GeWlYzZK44jIeXZHl+tQvGbJZRls6gNnHMfrT2eUUi8maxt20kkU6exuFbIcMB45B91P+GHRmQgvIdthsvt7qmmAJ3oiR3VOv2vyMOuOc99THDOKSLsST5GkkSjbNVOkWbWm0vQ/kadVV7afBFWC1m1CtMc99Iyx12cUKFCtUMT6PH96cS+2m/EPVqZqqfAD+9OJfbTfiHq0M1KhzqrtWpuzb0lc30cS6pHCjz5n0HM1ISINVzjvTaCAFU/av4KewD5t+Qqr9KelDzAxxZSLv+s/rjkPKqXOSaNtJgccc4k9xK0z41NjOBgbAAAD0AqHZ2HpTh80mTVSr8TiwLFhqNa50b6VMiJG2GUKAAdiAANgf1rIrQ7jFXCztSVBY6arG7Hjtr1nxOOUdg796nmP1p2GrLuGXoQ7PhhyOaslt0mI+lhvgf0poy4rPS5I1L6tqiuHXySoHQ5HxB8D50+10bZWDZ6FIM1CjYW2hQoVJkbtsLULcvUhxaTA9hNQDXXYBbYkVjn3WuHoncXAzTT50ueXP3UjcOWO1BLffLbVks+FJ0tFHmuGGDvR2Qw2KcOw6sse4jPtOM/Gu4rYMKacWmEUMisdyuB55IAxQC6Dke6pmwk2FV+1ugUANSlm+DRej9rCpo6Rt3yKWrqxu4ws1WH8DP7z4j9tN+IerKzVWODf3nxH7ab8Q9WOQ0qSP43xNYI2kO/co8SeQrL+IcVeViztkn3DyA7hVm+Ue5P7JP8AE33AfnVFLVFbcePRZ564VqaySV2jVUi9lHWj+bd9KQx5ortSozRoj3hZRCCRv41Y2vFZMZ7qpcLU+SQjkaqZaPZ7Jc6DjmO6u4781CX1xkeYpGK6zSu9dHL20/oJxnFwIydpARj/AJgCVPwI9taQZKwDgHEOrnic8ldWPoDvW6daCAQcgjIPiDyp439suWdlTJR01LUKe2S/UCaFNuITaUJ7+Q9TSt1AjOLXQ3x3VACzeU6tWE8RzPkPD1pvxW+Odu6rFgBQByA2rl35V0a8Yj+qWMYUY+J9ppLOTml7rlTNG2/KjRbJSuUOV3Hh+lRl7ddYwKty5jvHsqVJHeKD8Et5NzkHxBwffRvRnnBrwYAz5V30k4etxCy/zDtIfBhuKYxdHtJ7M8g9dLf70rxGGeGMyI4kC7kEaTjxG5ovYiv8Pu9QB5EHBHgRzqy2Fzk1V+H8MkMT3AB0hhqHhtuw+GadWN9pNVZ0N9tCsX5U/qA4TcZAPmKn604vTPk9sM4Of3nxH7ab8Q9WCVwNydqr3Cf7z4j9tN+IelOmd0UtXwcFiqewnf4A1dqJN1ROlPEuvmLD6I7K+g/Xc+2oN1NLl6J3GKz26pj0i5GOd6cwmkpRlqPVit/cZfZ/HJXN3NledMjLXOvNT41RxG9LLNTDVij62n4ls4umGM0fD4gedNmGoYpxbkr2WBBGxB2IpXrHR4atS0FqAc5rTug/FtcRhY9qPl5of0P3isshuasvQu9xdp4MGX4ZHxFRFcsljUGahSDPQqnK0uobpDLsF9TUyaqfSm4wW8gB8M/nU8l+K+ObyVwduZU8WA+O9W6Zqo/R5jJcjHJcufYMD4mrfI2awxjXOm16/j6UzaXFLXj+NRcr1WkpKIg1IRQKRzqCtmqUgmpWGfRWx+tTXpHGy27YbvAPoTvTqGWmPSm4xBj6zAe7f8qRpjokdVqoIGMsOXMZ7/GqNxS0SO5lRPohth4ZGSPYSas3QfiWQYD4ZX86qnEptVxKfGV/6iK1zvxRhPktPCtkFXBap/Axq0jzFXEUuH7HKwnhh/efEft5vxD1HfKLcdiOMd7Fj7Bgf1Gn/Dz+8+IfbzfiHqB+UFz1ieabf6jn7xV5+0YTtTXbFIozMwRQWYnAA3JJ8BTvAp7we5MEnWxhS2MHUOYPPfmPUUTKR0ay+lok6Mxx8PdHAMoVpi3eHA5A/VwAPjWcNWzQ3kNxZTyxuQ8cLtJCwGpeyfPtKe5vzrGW51phv7YffYgtLLtSa4rvHnVZKg3xSRFKYrg4ogWLoFAj3cYZQwAZsHcZCkj3GrL0/wCjhcNdw/SVf2q/WVR9Mf8AMANx3geW9V6DXQju0ZiAMMCTyAKnf4CrHxzpC02UQlIuXgz+vgvl7/Cs8rrIY423pSbGF2OQNvH9Kn+EvolRu9WU+401luwuwriyctKg+s6j3kClcttbjqdtoLUKRL0KNuVq1Zr04uyM45lj+laSTWe9IgiukrjIRw+nxAbJFTyTel4C6NRx26iB/wCJlXrWGPoIPoqT3HfOP9qlZZgM5rPE44fn/wA5bk0hJHgjZUD2Aj3Cr/NijPHR4XaOurtDyIpkz05lsImfWUGRyOK4uFHIbVCnVq1P0qOgp/ERSpw+hNNOkyZhB+qw+O1HccQiiUvIwVRzJOBVE6QfKFE/YjR2UHnsA3hjPdSmNo3ItPQxWN0mOQDE+mCPzFQobMjHxdj72NTfyWcW6yO4coqlVDAjnjDZBPsFQvCE1EZ9arkmpBx3dq8dF4u0vkM/l+dWuobo1baULeOw9BUzWnHNYs87usEtD+8uIfbz/iHpr0x4a0yKUxrQkgeII3HrsKcW5/eXEPt5/wAQ9Obx6nL/AKTj7ZhKhU4IIPeDsaNHq+cKs45plSVA6nUMH0PI8xS3FPk6jO9vKU/5X7S+xhuPbmlJbG85ZPakwSY3BI2IyCQcEYIyO4jupnPwzO6H2H9al+M9GLq1RpZNHVjALK4xucDY4Pf4VApeeDVWMyi/LDIhLCyfSXHn3e+uM+FSdtenkeVPJLKOSJyFAYbhht7/ACrTz/aZx79IJSBzp5bcPd+fYHiefsFTtlFGkQ7Iz9b+YnHPNRF/etq2bA86ny36Pwk9pC3toohtufE86Qu5xyFRttMryIjSaQzBS5B0rk41HyFanw35PbZN5WaU+uhfcN/jRcLTvNjJqM3srJ5WCouT48lHmx5AVp/QvoraW5E1xNHJLjsqPoR55nfdm89qmYuCQoNKJpHguAKDcHTuJpzGz6c+efknQlme9Pefyoqrr8FHj8KKn5X+rLxn7atcZ0tjng4rK+OyljOWI7CqoXvy2d/cMe2tZrMunfAOoDXCydlyEK9/1h5EDTSuO6uZSRm1zJuauHRXpMGQQzNhgMIx/mH1SfEfGqXOd6bGtMptGN0115h401nlrL0vZV+hK6+jHHu5UbcZuf8Axm9yfpWX8bXzaQ10FBJIAHeTgVDX3TRF2hHWN48kHt7/AGVQ7i6kc5kdn9Tt7ANhXMTYGKc4yuaS4hey3DapX1eA/lHoOQqHkiwcU/jaitrJpZhGviMnwA5mrskiZur38ndyI7O5OcO6CNV7yWZ8n0A3qc4NaHIAHMgD28qYcDtYwoVPort6455PfVy6OQDrBt9EZ9vd99YZXyya4/GLPbRhVCjuAFK5riuga2Y7YFEf3lxD7ef8Q9K3hpvCf3jf/bz/AIh6VvTWOftcI9HW/tKerf0tV6c1Qujf8Snq39LVeZHAGTyAyfQbmq4/Sc/bI/lQ4v1tz1Kt2IRggcjId2PngYHvql4pe8uDJI8h5u7OfLUxb86RrqxmoClvIQw8KsHBVDSaWcIhDaifTlVbzUtEcxP46c+6seafcdHBe+0re3UTrEYlK6Bpbfskjkw+PwqsXMmpifM1NcL7Vu+Oa5x7qgKOKd0fkXdl/YxW4/J9xUz2Ueo5eP8AZN3k6ANJPqpWsOFad8kDnRcD+XXHj10tn4Ba1y9OatKBoiaSDUZapIZahSbNQqLQ0k1RvlYlxbxL4yE/6VP/AOqvFZ98rjYjg9ZPuWnPZVk053puTTmYb03ZDVAm1JkV05rkGgxADwrtRREUBQCymn3BLs7xRqBLIT+0J5DGwA8f1qPQZz513awHUDjkanLHZy6aRwuEwosQIZgMsfPOSfTOfdWg9HrYqhZgQW7jzwPKm3Rvh8Jt4JOrXUYkJYgZJwNz5+dTlRMdXtWXJuad5oA1xQzVMmCR/wB4X/28/wCIel7pc7Dc/fSMKE8RvgBkm4mwP/UPVohsRGMnd/HuXyHn51ncd1pbpA8C4eUnBYjIJyvhlT31YOMThLeVzyWKRj7EJqPtSFm322LeeANzilekZ1WNywGR1En9BqsIm3tg9CjNFXTFBUhw64AIyM42K/WU86j80A2DkVOePlNLwy8btaBarBDKwbKsy6T34wTgjxqrU/uuIl4wmMb5JB2PoO7/AGphUcWNm9tfyM8MrPD1oYrRvkif+JH2R/8AsH5VnIrQfkl+lc+kX3yVefpztMBrrNJKa6zWWyoMaKuCaFTaGoVmfyvz7wp4Bif8xAH9JrS6yb5WtrhfONT7iRVz2ln5O1Mrxjyzinb01mqgRgckYOMjv8c11vScYww8OR9DTh0oNwDRGjIoxQC8Ap6vL4UzthTsn7tvby99OFW+9F1/sdt9jH/QKkiaR4VbdXDFH9SNF/0qBToioIkTRUoVoiKAxXo+f3lxA/8A9pt/D+0Pyqx3BAGo+xe9jVZ4NIq8R4izchNNt4/2h9qsJkK/tH+kfor9QH86m5amlWdmlxD1YZyFaZgRvuFH1f1qq8f4rcC0mRkQKY2UlCVHa2PZxvz8anbh2Zj8d/h61C9LAVs5sjmoHvYcq5f5L5SRtMJrdZUTRUZoV6URRUAD/wBeW5o6mujPDll692OFjgdsjnkggfANSzy8ZsSbQlHRCjpkArSfklh7Fw/iyL7gx5/5qzYVpPyZ8XSC3kV42YGUsGUH6iDBx6fGo5MpMex39NAC0ZppB0js2/nZT/zDH3inqXcD/QmU/wDXlWUuN9VHy+4RNChxA6UyuGPgu5oUvGjbUsVA9MeDQXEB65clQdDDZlJ8D4eR2qwVF9I/+CfX8jTt6VIxS76LEE6JPeKYt0XuDy0e8j8qvNxzpOXlUzOtLjCPAfkjZiHu5gF2JjizqPkXI2HoKgflD4B82umCJojYBowOWnABA9Dn4Vu9v9Ff8I+6s++Wj/gwfaN/SK0lZaY5ooEUoaS76oHduNqt3RLoZPdsrn9nADnWw3cg8kGRn1qpRfrXozo3/CwfZJ/TS2WkhihprsUKnZ6cYoaa7FCjY0wfhjKOJcQYjJE85Hhn5w+5p/dzknfmeWfvNQa/3hff+Ym/ENS0n065+XvprhO9pRSAMD/rzqE6cbWUn+Qe+RaeJ31FdNv4Vv8AEn9Vc+GHzl/1rlemZ0KcUK9bbnN6vHQHhpktrrBA6wdTk93YO/8A8gqoVoPQH+Gb7Vv6UrD8i3w6VizeeIozI3NSVPqCQfurkVIcQ/40v2sn9bUgK2mXSTcVpXyeJ/ZDn/xGx7lH5Vnpq/dDP4Zf8T/fWP5HeGl4+1n6pSWyAdxSM/D4j/IPZtiku4+tcNzrz9Xem3QzwtRgq7rg9zH7qFB+dCtsMbr2xz9v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2" name="AutoShape 4" descr="data:image/jpeg;base64,/9j/4AAQSkZJRgABAQAAAQABAAD/2wCEAAkGBxITEhUSEhIWFRUXFhcVFxUVFxUXFRUYFRUXFhUXFRcYHSggGBolHRUVIjEhJSkrLi4uFx8zODMtNygtLisBCgoKDg0OGxAQGi0fHx0tLS0tLS0tLS0tLS0tLS0tLS0tLS0tLS0tLS0tLS0tLS0tLS0tLS0tLS0tLS0tLS0rLf/AABEIANkA6AMBIgACEQEDEQH/xAAcAAAABwEBAAAAAAAAAAAAAAAAAQMEBQYHAgj/xABIEAACAQMCAgcDCQUGAwkBAAABAgMABBESIQUxBhMiQVFhcYGRoQcUMlJzsbTB0SMlNEKyJDVygpLhM2LwFUNTdISio7PSY//EABkBAAMBAQEAAAAAAAAAAAAAAAABAgMEBf/EACMRAQEAAgICAgIDAQAAAAAAAAABAhEDIRIxIkEEURNSYTL/2gAMAwEAAhEDEQA/ANkNcSyqo1MQo2yWIAyTgbnxJruojpbYNPZXMSDLtC+j/GAWj9uoLQEktymcB1LEsoGpckruygeI7x3UrWV8P4Teq1xOYJ8m3uLpFUlHFxeCANFG+5V1EL8txrGKecPh4gGs9ZvH0zzKw1TIhiN1mN5C7sTiL+WbVlSQGDgZA0V5FXGWAycDJG5wWwM8zgE+w10CCMjfI2I5GqF0e4NcSQyLd/OGYRRSxmWSUss7288Muhi2RtJjAOATnnvSfGrW8HDbBLf5xGVjVZRGspnUi0YICquj7S6BgsFBxq7INAaEaPNZvew8QNxc4N2qGCRcoZG7a/NSjxLrVFyDN2YsNhX7TMRjvgsl587tI5XnRTCbmSOSV3YC3NxCVOrDFXM9q2HGf2Y1ZYE0BoLSKMZYDJwMkDJ54Hidjt5GumIAyTgDn5d+SaqvSzNxbW0sSTlTKk2Ig6zqjW82CNB1qcuo233qsT2nE5IJYZluWd7dsjLaGZuEomjIOkk3KyZUbaiT/NuBp5lUEKWALZ0jIy2Nzgd/MVwt1GWKB1LjOVDKWGNJORnO2tf9Q8RUG1oxuOHOqPojimDF9WpNcUYQSatwxwee+QarN9wi7R5zAtwNbXzalaTOZJbHqypztlVlxjuDYoDSKSiuUbZXVjjPZYE4yVzseWQRnxFZ4kPEVktVHzvCXDBmZ5nDQfP5FxJ2sNiAodcmolcaQCC1NL2G6tIzdLHIhht4jjJQSYv5y8J8SY5c6TzyvlQGoSSquMkDUQFyQNRO4AzzOx2ruqdxnhFxo4cEMkssGvVIWY5cWMyiSQk4JMujc/WI7zVddeJC3cIL4gpcJHqMxmDtZQaSxY6wOvE+ljsCezsRQGp5rhZkI1BgQTpBBBBOdOAfHIxjxFZ7xe34iJbho2utDdbsryEBFvLXT1Az2GMBucFME+wU4j4RL/2dboY5gycQWYp2xKI/+03k1uAct+zbVvnx5jNAXuKQMNSkMDyKkEH0I9K6rLBw3iEcTJH85SMm3dgDOxXL3fXCJY3WQD+GJWNl557zmf45Hd/NbIf2tmCjr/m5CXBk+bnQX0kqP2nMEsmfpZFAXShWbzLxESzN/asCXU4BkKlF4lC0It1B0lfmol1CPnybJpQW9/pldvnhItogsaySLl2vLgSnbcusRjPZw2nAU50kAaJQzWWG5vI3so5prgPrt1A6yRdQPE3RzMmslg0AiA1lttW57Rqb6F2l6YrpLt52LxgYfrFxIVlEvUu0jEg5TdAibDSOdAXcMCMggg7gjcHwO3OjrOuiVteJJZKy3KqsMCOrmUQLEtgwkVlY6BILrT3a8AY7NI37X73F/wDNmuTpW7RcO5iVuqszAsQJ0rICZyMAHfzoDS6IMCMg5B5EEEH0rO7aC8Mlt/HGPrZ1Cs8ykQNcN1bzOWzqWPHZmGSpGlg43s/QO2aLh9rE6ujpCqsr5DKwzqB1b4znHdjGNsUBPUKFCjYCio6FAChRAUAKAOhRUYoAZrjQM6sDVjGrAzjnjPhz2rugaAFUjpB0mu47iSKIwBFYxjXG7Nn5jJdaiRIoxmIrjH82c7b3c0m9uhOSik8ySoJJ06ffpJHocUBVejXSW4uLswPGgVYuuYgN9CWK2eDGW72kuATj/uu7eoiLppduZEX5vq62KOPsyYTrOIy2WJcSdo6Y1cEaeZ2Iq8WvDIo5ZJ1GHkWNG3OAsQIRVXkoGpuXiaKw4TDCpVIxu5kJYBmLNI0mSx32ZyR4d1AU09M7nVKv7AfterQlHIhxxFbFjN+07eQxkGNGMEb86bt0yungeTq7eQJb2smnQxzJcXbwqyhpAuhRGHwWG4+kOYvd7wmGVXVkx1hUuydh2KEFdTLgncDnkcxyzR2XC4YohCkY0BNGG7RZRnZ2bJbmef1jQFJg6Z3WuAObVA8cmrJzmVDchdTJKwhUiAHk69mUagVGZGx6TXD8NluMwfOEfq8EaIwxMfYIMpUtiQacSaWynaGTi1LZxgqRGgKDShCqCinmF22HkKNbSMJ1YjQIcgoFUJvz7PLegKVw/plPJPboDCUcW4fEciu7Tm6BZAz9gIbYZUhubb7A0h0p6RXNpLeSJKjY6pYonV2UBbWadwB1qqCdJJbY4XADHStXz5pGCrdWmUGlDpXKjlhTjKjyFCW1jb6SK2SCdSg5I2B37wM0BCdHuNyTSXHWmJI0ljhjAyHLPBDKQxZsNky4AABqbju42wFkQk6sAMpLdWdMmADvpJAPgeddC2QckXmG5D6QwFb1GBg92KC26DBCKCM4woGNRy2Ntsnc+NAKUAKAoUBw0SlgxUFhybAyM88HmK7IoUKAFcrGBnAAycnAAye8nHftXQoUADQoUdAFQoUKBojxLiVvbqGuJ4oVJwDK6RgnwBYjJpaCeN0EiOrIRqDqwKEeIYbEedRXE+FWsc8nEblh2IRHmXSYoUUksUBGzMW38cAVQZrRhYuOraC3v+KQCOHdSttNJGGyv/diTQx0DkH86E6aXw7ittPq+bzxTadm6qRH0/4tJOKXnmjTTrdV1MEXUQNTNyVc82ODsPCqn0ksore94ZNDGsbNM1q3VqF1QvC7aGA5hWRSPDFM+mPCXW9sLmS4eQtxCNI49lihjMchIVR9JyVGXbJ2wMCgaXO/voYE1zyxxJnGqR1RcnkMsQM13Z3cUqCSKRJEPJ0ZWU+jKcVG8Z4TbmdL24OeoidVWTQYU1EFpcMNnwuM55ZrL7LpV1U97PaIIred0Ma40hmRdLzBO7WffgGga3G0Yo8Vjtt06uAclsjnuNqufRfpd1x6uUANzUjkfL1pTKDVW7FHprpCCM11imTgLXWgV1RgUw50Cj6seFdUKD7ZZ0a45cycRv4nmdo45JRGhxhAs7KAMDuAA9lS/EOlMMT9XJeRxvt2GkRWGeWQTt7aq/RI/vXiX2034l6W4nwqxsraUzIJjK7kl1V555JCSqJgZLZOBjlz86D+1luuNdUhklnCIObuwC78tz40fDePiddcNwsig4JRgwB8DjkfWs+suGOJOFWdzhhHFNK6NgqXRQI1buOgNj2VNRW6wcWURKEWe1YyKoAUtFINL4HfhiKR2LdLxjQyI02GkJCKTu5Uam0jyApx89k+uazy/wCEmLiVhM8zzSSSzgs2AqqIWKpGg2UDJ8zU10huxM5slcKujXdPkKVjIOmJD9eTG/goPiKZaWXh3GBPGssUutGzhl5HBKnHtBHsp/HO31jWR9E+l0dpwu2jUa5iJTp/lQGeXBc93kKbjpxdF89djyUYHoARitJjtNbash8TXYY1nvR/p0SQs+CD/OBhl82XkR5ir8kgIBByCMgjkQfCncdeyldlz40aufGki1FqqQchq6zTdXpQPRoFQaOk1ahSsG1U6V8F4jPeJLGlrLbRAGKGeSVV63mZpERCGYclBJA54zye3vCb28tJIrvqIZhJHLA8BeRVeJldGfWAT2hggdxq3YosVDRUrbhF7PcwT33zdFttTRx27SP1kzoUMjs6rpUKWwoB3POn/SjhElw9m0ZXEF2k76iRlFSRTpwDlsuNtqnsVzM2FJ8AT7qCZT8ry3UkscadU1uq6mjdnGuTOQXCr2lUYIBOCTuNhVKjilfPXiMZC6dBY8/HUBjuq2dM+IJI7Nnu3zsSRzAHcO6mVyqaQZXTdRpC5ODzOdvP41hllW2M6N7XhA7yT3Cuo0aJgV2wcgj40pbcTRB22LAYwVGT5ZpeZ9aFgjbDWSVOAo5n0qN1dxjTejHExNEG/m7x59+PvqbxWNdGuNdTIGzlOexPd5e2tjtpAyhhyIB94zXRhltzXHVdUK6oVQ0KjoUKDYx0V/vTif2034l6aW8PEhcNczWCTSZIiLXMYWCM/wAsaYOGPe2cmnXRb+9OJfbTfiXq4SmmW9KlxK0u5fm12kSJdQNJmAyZR45OyydYNs4AIPcTTrgdjcyXRvbuNYSIuoihVxIVUtqd3cbEkgDbuqaU04Q7UtntF8Y4ZJLc2UqY0wySs+Tg4ePSMDv3pPpVwizEU91LaxSSCMnU6gliF0oCf9IqcVqhenO9hc+SZ/0sD+VMmCxtoXHf3nxp3b3DDPPHkPHnSCxbZOe8j0Hf8M05tdTHSASe7xovLr03x4vL2lbK97s7579jy2xj/eta+TfizSRvC/OPDL/hbu9/31iUWS4U579gB3DNaV8lMzC4kRgRmHO+dwHXHuy3wrScnlNVnnxePcakWoaq4rkmkz0WDUqrU2Wl0FMtF1NCk1NHSpJahQoVm0Ck7hwFJPIClKIigMI6RoGmIVWClubc8YHwzk1YuP20aoCAu++NI5nng+Zq29MujpuIw0SgyKRtkAle8A93cfZVSVusxHKrI6kZDZVtu8euK58pZW+FlM7i3iEelPprg4UdpvHIxUxwLQ0TcySNPa9OXlzpulkolxzHmTk+3nRXMnU5ihXUzE6QPPx8qVumlRfRPhTPeBBjRq1EHuCgg/dWyooAwKpvRDg8cZDmZus/mTUApI5d2T76ula8c6c2fsKFChWiQoUKFAYt0YP704l9tN+JerfMap/Ro/vTiX2034h6tjtQRJaXQ03BpRWqTLqaZ8dtOutpohzeN1HqVOPjinANKKaoMDkK7AjHZHPmNhtXdlfpDIj6c6SGC42ON9yKlflCiVL2UIAB2DgDABMak7epquRTAblsHu2zWeu3Xhn0tIuYWIuRASjHbWNg45gfWXzNXz5O2655bgqAQAgIGB2iCQB/kX31lUvFncKhcsvLGkLj0ArbOgdl1VjCDzcdYf8APuP/AG6avH2jmz3jpYCaLNck0QNaOUtHThTTZKXzTDvVQpJmoUiT1ChQqFhSNzcBBvz7hSpOKibp8kk1GeWlYzZK44jIeXZHl+tQvGbJZRls6gNnHMfrT2eUUi8maxt20kkU6exuFbIcMB45B91P+GHRmQgvIdthsvt7qmmAJ3oiR3VOv2vyMOuOc99THDOKSLsST5GkkSjbNVOkWbWm0vQ/kadVV7afBFWC1m1CtMc99Iyx12cUKFCtUMT6PH96cS+2m/EPVqZqqfAD+9OJfbTfiHq0M1KhzqrtWpuzb0lc30cS6pHCjz5n0HM1ISINVzjvTaCAFU/av4KewD5t+Qqr9KelDzAxxZSLv+s/rjkPKqXOSaNtJgccc4k9xK0z41NjOBgbAAAD0AqHZ2HpTh80mTVSr8TiwLFhqNa50b6VMiJG2GUKAAdiAANgf1rIrQ7jFXCztSVBY6arG7Hjtr1nxOOUdg796nmP1p2GrLuGXoQ7PhhyOaslt0mI+lhvgf0poy4rPS5I1L6tqiuHXySoHQ5HxB8D50+10bZWDZ6FIM1CjYW2hQoVJkbtsLULcvUhxaTA9hNQDXXYBbYkVjn3WuHoncXAzTT50ueXP3UjcOWO1BLffLbVks+FJ0tFHmuGGDvR2Qw2KcOw6sse4jPtOM/Gu4rYMKacWmEUMisdyuB55IAxQC6Dke6pmwk2FV+1ugUANSlm+DRej9rCpo6Rt3yKWrqxu4ws1WH8DP7z4j9tN+IerKzVWODf3nxH7ab8Q9WOQ0qSP43xNYI2kO/co8SeQrL+IcVeViztkn3DyA7hVm+Ue5P7JP8AE33AfnVFLVFbcePRZ564VqaySV2jVUi9lHWj+bd9KQx5ortSozRoj3hZRCCRv41Y2vFZMZ7qpcLU+SQjkaqZaPZ7Jc6DjmO6u4781CX1xkeYpGK6zSu9dHL20/oJxnFwIydpARj/AJgCVPwI9taQZKwDgHEOrnic8ldWPoDvW6daCAQcgjIPiDyp439suWdlTJR01LUKe2S/UCaFNuITaUJ7+Q9TSt1AjOLXQ3x3VACzeU6tWE8RzPkPD1pvxW+Odu6rFgBQByA2rl35V0a8Yj+qWMYUY+J9ppLOTml7rlTNG2/KjRbJSuUOV3Hh+lRl7ddYwKty5jvHsqVJHeKD8Et5NzkHxBwffRvRnnBrwYAz5V30k4etxCy/zDtIfBhuKYxdHtJ7M8g9dLf70rxGGeGMyI4kC7kEaTjxG5ovYiv8Pu9QB5EHBHgRzqy2Fzk1V+H8MkMT3AB0hhqHhtuw+GadWN9pNVZ0N9tCsX5U/qA4TcZAPmKn604vTPk9sM4Of3nxH7ab8Q9WCVwNydqr3Cf7z4j9tN+IelOmd0UtXwcFiqewnf4A1dqJN1ROlPEuvmLD6I7K+g/Xc+2oN1NLl6J3GKz26pj0i5GOd6cwmkpRlqPVit/cZfZ/HJXN3NledMjLXOvNT41RxG9LLNTDVij62n4ls4umGM0fD4gedNmGoYpxbkr2WBBGxB2IpXrHR4atS0FqAc5rTug/FtcRhY9qPl5of0P3isshuasvQu9xdp4MGX4ZHxFRFcsljUGahSDPQqnK0uobpDLsF9TUyaqfSm4wW8gB8M/nU8l+K+ObyVwduZU8WA+O9W6Zqo/R5jJcjHJcufYMD4mrfI2awxjXOm16/j6UzaXFLXj+NRcr1WkpKIg1IRQKRzqCtmqUgmpWGfRWx+tTXpHGy27YbvAPoTvTqGWmPSm4xBj6zAe7f8qRpjokdVqoIGMsOXMZ7/GqNxS0SO5lRPohth4ZGSPYSas3QfiWQYD4ZX86qnEptVxKfGV/6iK1zvxRhPktPCtkFXBap/Axq0jzFXEUuH7HKwnhh/efEft5vxD1HfKLcdiOMd7Fj7Bgf1Gn/Dz+8+IfbzfiHqB+UFz1ieabf6jn7xV5+0YTtTXbFIozMwRQWYnAA3JJ8BTvAp7we5MEnWxhS2MHUOYPPfmPUUTKR0ay+lok6Mxx8PdHAMoVpi3eHA5A/VwAPjWcNWzQ3kNxZTyxuQ8cLtJCwGpeyfPtKe5vzrGW51phv7YffYgtLLtSa4rvHnVZKg3xSRFKYrg4ogWLoFAj3cYZQwAZsHcZCkj3GrL0/wCjhcNdw/SVf2q/WVR9Mf8AMANx3geW9V6DXQju0ZiAMMCTyAKnf4CrHxzpC02UQlIuXgz+vgvl7/Cs8rrIY423pSbGF2OQNvH9Kn+EvolRu9WU+401luwuwriyctKg+s6j3kClcttbjqdtoLUKRL0KNuVq1Zr04uyM45lj+laSTWe9IgiukrjIRw+nxAbJFTyTel4C6NRx26iB/wCJlXrWGPoIPoqT3HfOP9qlZZgM5rPE44fn/wA5bk0hJHgjZUD2Aj3Cr/NijPHR4XaOurtDyIpkz05lsImfWUGRyOK4uFHIbVCnVq1P0qOgp/ERSpw+hNNOkyZhB+qw+O1HccQiiUvIwVRzJOBVE6QfKFE/YjR2UHnsA3hjPdSmNo3ItPQxWN0mOQDE+mCPzFQobMjHxdj72NTfyWcW6yO4coqlVDAjnjDZBPsFQvCE1EZ9arkmpBx3dq8dF4u0vkM/l+dWuobo1baULeOw9BUzWnHNYs87usEtD+8uIfbz/iHpr0x4a0yKUxrQkgeII3HrsKcW5/eXEPt5/wAQ9Obx6nL/AKTj7ZhKhU4IIPeDsaNHq+cKs45plSVA6nUMH0PI8xS3FPk6jO9vKU/5X7S+xhuPbmlJbG85ZPakwSY3BI2IyCQcEYIyO4jupnPwzO6H2H9al+M9GLq1RpZNHVjALK4xucDY4Pf4VApeeDVWMyi/LDIhLCyfSXHn3e+uM+FSdtenkeVPJLKOSJyFAYbhht7/ACrTz/aZx79IJSBzp5bcPd+fYHiefsFTtlFGkQ7Iz9b+YnHPNRF/etq2bA86ny36Pwk9pC3toohtufE86Qu5xyFRttMryIjSaQzBS5B0rk41HyFanw35PbZN5WaU+uhfcN/jRcLTvNjJqM3srJ5WCouT48lHmx5AVp/QvoraW5E1xNHJLjsqPoR55nfdm89qmYuCQoNKJpHguAKDcHTuJpzGz6c+efknQlme9Pefyoqrr8FHj8KKn5X+rLxn7atcZ0tjng4rK+OyljOWI7CqoXvy2d/cMe2tZrMunfAOoDXCydlyEK9/1h5EDTSuO6uZSRm1zJuauHRXpMGQQzNhgMIx/mH1SfEfGqXOd6bGtMptGN0115h401nlrL0vZV+hK6+jHHu5UbcZuf8Axm9yfpWX8bXzaQ10FBJIAHeTgVDX3TRF2hHWN48kHt7/AGVQ7i6kc5kdn9Tt7ANhXMTYGKc4yuaS4hey3DapX1eA/lHoOQqHkiwcU/jaitrJpZhGviMnwA5mrskiZur38ndyI7O5OcO6CNV7yWZ8n0A3qc4NaHIAHMgD28qYcDtYwoVPort6455PfVy6OQDrBt9EZ9vd99YZXyya4/GLPbRhVCjuAFK5riuga2Y7YFEf3lxD7ef8Q9K3hpvCf3jf/bz/AIh6VvTWOftcI9HW/tKerf0tV6c1Qujf8Snq39LVeZHAGTyAyfQbmq4/Sc/bI/lQ4v1tz1Kt2IRggcjId2PngYHvql4pe8uDJI8h5u7OfLUxb86RrqxmoClvIQw8KsHBVDSaWcIhDaifTlVbzUtEcxP46c+6seafcdHBe+0re3UTrEYlK6Bpbfskjkw+PwqsXMmpifM1NcL7Vu+Oa5x7qgKOKd0fkXdl/YxW4/J9xUz2Ueo5eP8AZN3k6ANJPqpWsOFad8kDnRcD+XXHj10tn4Ba1y9OatKBoiaSDUZapIZahSbNQqLQ0k1RvlYlxbxL4yE/6VP/AOqvFZ98rjYjg9ZPuWnPZVk053puTTmYb03ZDVAm1JkV05rkGgxADwrtRREUBQCymn3BLs7xRqBLIT+0J5DGwA8f1qPQZz513awHUDjkanLHZy6aRwuEwosQIZgMsfPOSfTOfdWg9HrYqhZgQW7jzwPKm3Rvh8Jt4JOrXUYkJYgZJwNz5+dTlRMdXtWXJuad5oA1xQzVMmCR/wB4X/28/wCIel7pc7Dc/fSMKE8RvgBkm4mwP/UPVohsRGMnd/HuXyHn51ncd1pbpA8C4eUnBYjIJyvhlT31YOMThLeVzyWKRj7EJqPtSFm322LeeANzilekZ1WNywGR1En9BqsIm3tg9CjNFXTFBUhw64AIyM42K/WU86j80A2DkVOePlNLwy8btaBarBDKwbKsy6T34wTgjxqrU/uuIl4wmMb5JB2PoO7/AGphUcWNm9tfyM8MrPD1oYrRvkif+JH2R/8AsH5VnIrQfkl+lc+kX3yVefpztMBrrNJKa6zWWyoMaKuCaFTaGoVmfyvz7wp4Bif8xAH9JrS6yb5WtrhfONT7iRVz2ln5O1Mrxjyzinb01mqgRgckYOMjv8c11vScYww8OR9DTh0oNwDRGjIoxQC8Ap6vL4UzthTsn7tvby99OFW+9F1/sdt9jH/QKkiaR4VbdXDFH9SNF/0qBToioIkTRUoVoiKAxXo+f3lxA/8A9pt/D+0Pyqx3BAGo+xe9jVZ4NIq8R4izchNNt4/2h9qsJkK/tH+kfor9QH86m5amlWdmlxD1YZyFaZgRvuFH1f1qq8f4rcC0mRkQKY2UlCVHa2PZxvz8anbh2Zj8d/h61C9LAVs5sjmoHvYcq5f5L5SRtMJrdZUTRUZoV6URRUAD/wBeW5o6mujPDll692OFjgdsjnkggfANSzy8ZsSbQlHRCjpkArSfklh7Fw/iyL7gx5/5qzYVpPyZ8XSC3kV42YGUsGUH6iDBx6fGo5MpMex39NAC0ZppB0js2/nZT/zDH3inqXcD/QmU/wDXlWUuN9VHy+4RNChxA6UyuGPgu5oUvGjbUsVA9MeDQXEB65clQdDDZlJ8D4eR2qwVF9I/+CfX8jTt6VIxS76LEE6JPeKYt0XuDy0e8j8qvNxzpOXlUzOtLjCPAfkjZiHu5gF2JjizqPkXI2HoKgflD4B82umCJojYBowOWnABA9Dn4Vu9v9Ff8I+6s++Wj/gwfaN/SK0lZaY5ooEUoaS76oHduNqt3RLoZPdsrn9nADnWw3cg8kGRn1qpRfrXozo3/CwfZJ/TS2WkhihprsUKnZ6cYoaa7FCjY0wfhjKOJcQYjJE85Hhn5w+5p/dzknfmeWfvNQa/3hff+Ym/ENS0n065+XvprhO9pRSAMD/rzqE6cbWUn+Qe+RaeJ31FdNv4Vv8AEn9Vc+GHzl/1rlemZ0KcUK9bbnN6vHQHhpktrrBA6wdTk93YO/8A8gqoVoPQH+Gb7Vv6UrD8i3w6VizeeIozI3NSVPqCQfurkVIcQ/40v2sn9bUgK2mXSTcVpXyeJ/ZDn/xGx7lH5Vnpq/dDP4Zf8T/fWP5HeGl4+1n6pSWyAdxSM/D4j/IPZtiku4+tcNzrz9Xem3QzwtRgq7rg9zH7qFB+dCtsMbr2xz9v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4" name="AutoShape 6" descr="data:image/jpeg;base64,/9j/4AAQSkZJRgABAQAAAQABAAD/2wCEAAkGBxITEhUSEhIWFRUXFhcVFxUVFxUXFRUYFRUXFhUXFRcYHSggGBolHRUVIjEhJSkrLi4uFx8zODMtNygtLisBCgoKDg0OGxAQGi0fHx0tLS0tLS0tLS0tLS0tLS0tLS0tLS0tLS0tLS0tLS0tLS0tLS0tLS0tLS0tLS0tLS0rLf/AABEIANkA6AMBIgACEQEDEQH/xAAcAAAABwEBAAAAAAAAAAAAAAAAAQMEBQYHAgj/xABIEAACAQMCAgcDCQUGAwkBAAABAgMABBESIQUxBhMiQVFhcYGRoQcUMlJzsbTB0SMlNEKyJDVygpLhM2LwFUNTdISio7PSY//EABkBAAMBAQEAAAAAAAAAAAAAAAABAgMEBf/EACMRAQEAAgICAgIDAQAAAAAAAAABAhEDIRIxIkEEURNSYTL/2gAMAwEAAhEDEQA/ANkNcSyqo1MQo2yWIAyTgbnxJruojpbYNPZXMSDLtC+j/GAWj9uoLQEktymcB1LEsoGpckruygeI7x3UrWV8P4Teq1xOYJ8m3uLpFUlHFxeCANFG+5V1EL8txrGKecPh4gGs9ZvH0zzKw1TIhiN1mN5C7sTiL+WbVlSQGDgZA0V5FXGWAycDJG5wWwM8zgE+w10CCMjfI2I5GqF0e4NcSQyLd/OGYRRSxmWSUss7288Muhi2RtJjAOATnnvSfGrW8HDbBLf5xGVjVZRGspnUi0YICquj7S6BgsFBxq7INAaEaPNZvew8QNxc4N2qGCRcoZG7a/NSjxLrVFyDN2YsNhX7TMRjvgsl587tI5XnRTCbmSOSV3YC3NxCVOrDFXM9q2HGf2Y1ZYE0BoLSKMZYDJwMkDJ54Hidjt5GumIAyTgDn5d+SaqvSzNxbW0sSTlTKk2Ig6zqjW82CNB1qcuo233qsT2nE5IJYZluWd7dsjLaGZuEomjIOkk3KyZUbaiT/NuBp5lUEKWALZ0jIy2Nzgd/MVwt1GWKB1LjOVDKWGNJORnO2tf9Q8RUG1oxuOHOqPojimDF9WpNcUYQSatwxwee+QarN9wi7R5zAtwNbXzalaTOZJbHqypztlVlxjuDYoDSKSiuUbZXVjjPZYE4yVzseWQRnxFZ4kPEVktVHzvCXDBmZ5nDQfP5FxJ2sNiAodcmolcaQCC1NL2G6tIzdLHIhht4jjJQSYv5y8J8SY5c6TzyvlQGoSSquMkDUQFyQNRO4AzzOx2ruqdxnhFxo4cEMkssGvVIWY5cWMyiSQk4JMujc/WI7zVddeJC3cIL4gpcJHqMxmDtZQaSxY6wOvE+ljsCezsRQGp5rhZkI1BgQTpBBBBOdOAfHIxjxFZ7xe34iJbho2utDdbsryEBFvLXT1Az2GMBucFME+wU4j4RL/2dboY5gycQWYp2xKI/+03k1uAct+zbVvnx5jNAXuKQMNSkMDyKkEH0I9K6rLBw3iEcTJH85SMm3dgDOxXL3fXCJY3WQD+GJWNl557zmf45Hd/NbIf2tmCjr/m5CXBk+bnQX0kqP2nMEsmfpZFAXShWbzLxESzN/asCXU4BkKlF4lC0It1B0lfmol1CPnybJpQW9/pldvnhItogsaySLl2vLgSnbcusRjPZw2nAU50kAaJQzWWG5vI3so5prgPrt1A6yRdQPE3RzMmslg0AiA1lttW57Rqb6F2l6YrpLt52LxgYfrFxIVlEvUu0jEg5TdAibDSOdAXcMCMggg7gjcHwO3OjrOuiVteJJZKy3KqsMCOrmUQLEtgwkVlY6BILrT3a8AY7NI37X73F/wDNmuTpW7RcO5iVuqszAsQJ0rICZyMAHfzoDS6IMCMg5B5EEEH0rO7aC8Mlt/HGPrZ1Cs8ykQNcN1bzOWzqWPHZmGSpGlg43s/QO2aLh9rE6ujpCqsr5DKwzqB1b4znHdjGNsUBPUKFCjYCio6FAChRAUAKAOhRUYoAZrjQM6sDVjGrAzjnjPhz2rugaAFUjpB0mu47iSKIwBFYxjXG7Nn5jJdaiRIoxmIrjH82c7b3c0m9uhOSik8ySoJJ06ffpJHocUBVejXSW4uLswPGgVYuuYgN9CWK2eDGW72kuATj/uu7eoiLppduZEX5vq62KOPsyYTrOIy2WJcSdo6Y1cEaeZ2Iq8WvDIo5ZJ1GHkWNG3OAsQIRVXkoGpuXiaKw4TDCpVIxu5kJYBmLNI0mSx32ZyR4d1AU09M7nVKv7AfterQlHIhxxFbFjN+07eQxkGNGMEb86bt0yungeTq7eQJb2smnQxzJcXbwqyhpAuhRGHwWG4+kOYvd7wmGVXVkx1hUuydh2KEFdTLgncDnkcxyzR2XC4YohCkY0BNGG7RZRnZ2bJbmef1jQFJg6Z3WuAObVA8cmrJzmVDchdTJKwhUiAHk69mUagVGZGx6TXD8NluMwfOEfq8EaIwxMfYIMpUtiQacSaWynaGTi1LZxgqRGgKDShCqCinmF22HkKNbSMJ1YjQIcgoFUJvz7PLegKVw/plPJPboDCUcW4fEciu7Tm6BZAz9gIbYZUhubb7A0h0p6RXNpLeSJKjY6pYonV2UBbWadwB1qqCdJJbY4XADHStXz5pGCrdWmUGlDpXKjlhTjKjyFCW1jb6SK2SCdSg5I2B37wM0BCdHuNyTSXHWmJI0ljhjAyHLPBDKQxZsNky4AABqbju42wFkQk6sAMpLdWdMmADvpJAPgeddC2QckXmG5D6QwFb1GBg92KC26DBCKCM4woGNRy2Ntsnc+NAKUAKAoUBw0SlgxUFhybAyM88HmK7IoUKAFcrGBnAAycnAAye8nHftXQoUADQoUdAFQoUKBojxLiVvbqGuJ4oVJwDK6RgnwBYjJpaCeN0EiOrIRqDqwKEeIYbEedRXE+FWsc8nEblh2IRHmXSYoUUksUBGzMW38cAVQZrRhYuOraC3v+KQCOHdSttNJGGyv/diTQx0DkH86E6aXw7ittPq+bzxTadm6qRH0/4tJOKXnmjTTrdV1MEXUQNTNyVc82ODsPCqn0ksore94ZNDGsbNM1q3VqF1QvC7aGA5hWRSPDFM+mPCXW9sLmS4eQtxCNI49lihjMchIVR9JyVGXbJ2wMCgaXO/voYE1zyxxJnGqR1RcnkMsQM13Z3cUqCSKRJEPJ0ZWU+jKcVG8Z4TbmdL24OeoidVWTQYU1EFpcMNnwuM55ZrL7LpV1U97PaIIred0Ma40hmRdLzBO7WffgGga3G0Yo8Vjtt06uAclsjnuNqufRfpd1x6uUANzUjkfL1pTKDVW7FHprpCCM11imTgLXWgV1RgUw50Cj6seFdUKD7ZZ0a45cycRv4nmdo45JRGhxhAs7KAMDuAA9lS/EOlMMT9XJeRxvt2GkRWGeWQTt7aq/RI/vXiX2034l6W4nwqxsraUzIJjK7kl1V555JCSqJgZLZOBjlz86D+1luuNdUhklnCIObuwC78tz40fDePiddcNwsig4JRgwB8DjkfWs+suGOJOFWdzhhHFNK6NgqXRQI1buOgNj2VNRW6wcWURKEWe1YyKoAUtFINL4HfhiKR2LdLxjQyI02GkJCKTu5Uam0jyApx89k+uazy/wCEmLiVhM8zzSSSzgs2AqqIWKpGg2UDJ8zU10huxM5slcKujXdPkKVjIOmJD9eTG/goPiKZaWXh3GBPGssUutGzhl5HBKnHtBHsp/HO31jWR9E+l0dpwu2jUa5iJTp/lQGeXBc93kKbjpxdF89djyUYHoARitJjtNbash8TXYY1nvR/p0SQs+CD/OBhl82XkR5ir8kgIBByCMgjkQfCncdeyldlz40aufGki1FqqQchq6zTdXpQPRoFQaOk1ahSsG1U6V8F4jPeJLGlrLbRAGKGeSVV63mZpERCGYclBJA54zye3vCb28tJIrvqIZhJHLA8BeRVeJldGfWAT2hggdxq3YosVDRUrbhF7PcwT33zdFttTRx27SP1kzoUMjs6rpUKWwoB3POn/SjhElw9m0ZXEF2k76iRlFSRTpwDlsuNtqnsVzM2FJ8AT7qCZT8ry3UkscadU1uq6mjdnGuTOQXCr2lUYIBOCTuNhVKjilfPXiMZC6dBY8/HUBjuq2dM+IJI7Nnu3zsSRzAHcO6mVyqaQZXTdRpC5ODzOdvP41hllW2M6N7XhA7yT3Cuo0aJgV2wcgj40pbcTRB22LAYwVGT5ZpeZ9aFgjbDWSVOAo5n0qN1dxjTejHExNEG/m7x59+PvqbxWNdGuNdTIGzlOexPd5e2tjtpAyhhyIB94zXRhltzXHVdUK6oVQ0KjoUKDYx0V/vTif2034l6aW8PEhcNczWCTSZIiLXMYWCM/wAsaYOGPe2cmnXRb+9OJfbTfiXq4SmmW9KlxK0u5fm12kSJdQNJmAyZR45OyydYNs4AIPcTTrgdjcyXRvbuNYSIuoihVxIVUtqd3cbEkgDbuqaU04Q7UtntF8Y4ZJLc2UqY0wySs+Tg4ePSMDv3pPpVwizEU91LaxSSCMnU6gliF0oCf9IqcVqhenO9hc+SZ/0sD+VMmCxtoXHf3nxp3b3DDPPHkPHnSCxbZOe8j0Hf8M05tdTHSASe7xovLr03x4vL2lbK97s7579jy2xj/eta+TfizSRvC/OPDL/hbu9/31iUWS4U579gB3DNaV8lMzC4kRgRmHO+dwHXHuy3wrScnlNVnnxePcakWoaq4rkmkz0WDUqrU2Wl0FMtF1NCk1NHSpJahQoVm0Ck7hwFJPIClKIigMI6RoGmIVWClubc8YHwzk1YuP20aoCAu++NI5nng+Zq29MujpuIw0SgyKRtkAle8A93cfZVSVusxHKrI6kZDZVtu8euK58pZW+FlM7i3iEelPprg4UdpvHIxUxwLQ0TcySNPa9OXlzpulkolxzHmTk+3nRXMnU5ihXUzE6QPPx8qVumlRfRPhTPeBBjRq1EHuCgg/dWyooAwKpvRDg8cZDmZus/mTUApI5d2T76ula8c6c2fsKFChWiQoUKFAYt0YP704l9tN+JerfMap/Ro/vTiX2034h6tjtQRJaXQ03BpRWqTLqaZ8dtOutpohzeN1HqVOPjinANKKaoMDkK7AjHZHPmNhtXdlfpDIj6c6SGC42ON9yKlflCiVL2UIAB2DgDABMak7epquRTAblsHu2zWeu3Xhn0tIuYWIuRASjHbWNg45gfWXzNXz5O2655bgqAQAgIGB2iCQB/kX31lUvFncKhcsvLGkLj0ArbOgdl1VjCDzcdYf8APuP/AG6avH2jmz3jpYCaLNck0QNaOUtHThTTZKXzTDvVQpJmoUiT1ChQqFhSNzcBBvz7hSpOKibp8kk1GeWlYzZK44jIeXZHl+tQvGbJZRls6gNnHMfrT2eUUi8maxt20kkU6exuFbIcMB45B91P+GHRmQgvIdthsvt7qmmAJ3oiR3VOv2vyMOuOc99THDOKSLsST5GkkSjbNVOkWbWm0vQ/kadVV7afBFWC1m1CtMc99Iyx12cUKFCtUMT6PH96cS+2m/EPVqZqqfAD+9OJfbTfiHq0M1KhzqrtWpuzb0lc30cS6pHCjz5n0HM1ISINVzjvTaCAFU/av4KewD5t+Qqr9KelDzAxxZSLv+s/rjkPKqXOSaNtJgccc4k9xK0z41NjOBgbAAAD0AqHZ2HpTh80mTVSr8TiwLFhqNa50b6VMiJG2GUKAAdiAANgf1rIrQ7jFXCztSVBY6arG7Hjtr1nxOOUdg796nmP1p2GrLuGXoQ7PhhyOaslt0mI+lhvgf0poy4rPS5I1L6tqiuHXySoHQ5HxB8D50+10bZWDZ6FIM1CjYW2hQoVJkbtsLULcvUhxaTA9hNQDXXYBbYkVjn3WuHoncXAzTT50ueXP3UjcOWO1BLffLbVks+FJ0tFHmuGGDvR2Qw2KcOw6sse4jPtOM/Gu4rYMKacWmEUMisdyuB55IAxQC6Dke6pmwk2FV+1ugUANSlm+DRej9rCpo6Rt3yKWrqxu4ws1WH8DP7z4j9tN+IerKzVWODf3nxH7ab8Q9WOQ0qSP43xNYI2kO/co8SeQrL+IcVeViztkn3DyA7hVm+Ue5P7JP8AE33AfnVFLVFbcePRZ564VqaySV2jVUi9lHWj+bd9KQx5ortSozRoj3hZRCCRv41Y2vFZMZ7qpcLU+SQjkaqZaPZ7Jc6DjmO6u4781CX1xkeYpGK6zSu9dHL20/oJxnFwIydpARj/AJgCVPwI9taQZKwDgHEOrnic8ldWPoDvW6daCAQcgjIPiDyp439suWdlTJR01LUKe2S/UCaFNuITaUJ7+Q9TSt1AjOLXQ3x3VACzeU6tWE8RzPkPD1pvxW+Odu6rFgBQByA2rl35V0a8Yj+qWMYUY+J9ppLOTml7rlTNG2/KjRbJSuUOV3Hh+lRl7ddYwKty5jvHsqVJHeKD8Et5NzkHxBwffRvRnnBrwYAz5V30k4etxCy/zDtIfBhuKYxdHtJ7M8g9dLf70rxGGeGMyI4kC7kEaTjxG5ovYiv8Pu9QB5EHBHgRzqy2Fzk1V+H8MkMT3AB0hhqHhtuw+GadWN9pNVZ0N9tCsX5U/qA4TcZAPmKn604vTPk9sM4Of3nxH7ab8Q9WCVwNydqr3Cf7z4j9tN+IelOmd0UtXwcFiqewnf4A1dqJN1ROlPEuvmLD6I7K+g/Xc+2oN1NLl6J3GKz26pj0i5GOd6cwmkpRlqPVit/cZfZ/HJXN3NledMjLXOvNT41RxG9LLNTDVij62n4ls4umGM0fD4gedNmGoYpxbkr2WBBGxB2IpXrHR4atS0FqAc5rTug/FtcRhY9qPl5of0P3isshuasvQu9xdp4MGX4ZHxFRFcsljUGahSDPQqnK0uobpDLsF9TUyaqfSm4wW8gB8M/nU8l+K+ObyVwduZU8WA+O9W6Zqo/R5jJcjHJcufYMD4mrfI2awxjXOm16/j6UzaXFLXj+NRcr1WkpKIg1IRQKRzqCtmqUgmpWGfRWx+tTXpHGy27YbvAPoTvTqGWmPSm4xBj6zAe7f8qRpjokdVqoIGMsOXMZ7/GqNxS0SO5lRPohth4ZGSPYSas3QfiWQYD4ZX86qnEptVxKfGV/6iK1zvxRhPktPCtkFXBap/Axq0jzFXEUuH7HKwnhh/efEft5vxD1HfKLcdiOMd7Fj7Bgf1Gn/Dz+8+IfbzfiHqB+UFz1ieabf6jn7xV5+0YTtTXbFIozMwRQWYnAA3JJ8BTvAp7we5MEnWxhS2MHUOYPPfmPUUTKR0ay+lok6Mxx8PdHAMoVpi3eHA5A/VwAPjWcNWzQ3kNxZTyxuQ8cLtJCwGpeyfPtKe5vzrGW51phv7YffYgtLLtSa4rvHnVZKg3xSRFKYrg4ogWLoFAj3cYZQwAZsHcZCkj3GrL0/wCjhcNdw/SVf2q/WVR9Mf8AMANx3geW9V6DXQju0ZiAMMCTyAKnf4CrHxzpC02UQlIuXgz+vgvl7/Cs8rrIY423pSbGF2OQNvH9Kn+EvolRu9WU+401luwuwriyctKg+s6j3kClcttbjqdtoLUKRL0KNuVq1Zr04uyM45lj+laSTWe9IgiukrjIRw+nxAbJFTyTel4C6NRx26iB/wCJlXrWGPoIPoqT3HfOP9qlZZgM5rPE44fn/wA5bk0hJHgjZUD2Aj3Cr/NijPHR4XaOurtDyIpkz05lsImfWUGRyOK4uFHIbVCnVq1P0qOgp/ERSpw+hNNOkyZhB+qw+O1HccQiiUvIwVRzJOBVE6QfKFE/YjR2UHnsA3hjPdSmNo3ItPQxWN0mOQDE+mCPzFQobMjHxdj72NTfyWcW6yO4coqlVDAjnjDZBPsFQvCE1EZ9arkmpBx3dq8dF4u0vkM/l+dWuobo1baULeOw9BUzWnHNYs87usEtD+8uIfbz/iHpr0x4a0yKUxrQkgeII3HrsKcW5/eXEPt5/wAQ9Obx6nL/AKTj7ZhKhU4IIPeDsaNHq+cKs45plSVA6nUMH0PI8xS3FPk6jO9vKU/5X7S+xhuPbmlJbG85ZPakwSY3BI2IyCQcEYIyO4jupnPwzO6H2H9al+M9GLq1RpZNHVjALK4xucDY4Pf4VApeeDVWMyi/LDIhLCyfSXHn3e+uM+FSdtenkeVPJLKOSJyFAYbhht7/ACrTz/aZx79IJSBzp5bcPd+fYHiefsFTtlFGkQ7Iz9b+YnHPNRF/etq2bA86ny36Pwk9pC3toohtufE86Qu5xyFRttMryIjSaQzBS5B0rk41HyFanw35PbZN5WaU+uhfcN/jRcLTvNjJqM3srJ5WCouT48lHmx5AVp/QvoraW5E1xNHJLjsqPoR55nfdm89qmYuCQoNKJpHguAKDcHTuJpzGz6c+efknQlme9Pefyoqrr8FHj8KKn5X+rLxn7atcZ0tjng4rK+OyljOWI7CqoXvy2d/cMe2tZrMunfAOoDXCydlyEK9/1h5EDTSuO6uZSRm1zJuauHRXpMGQQzNhgMIx/mH1SfEfGqXOd6bGtMptGN0115h401nlrL0vZV+hK6+jHHu5UbcZuf8Axm9yfpWX8bXzaQ10FBJIAHeTgVDX3TRF2hHWN48kHt7/AGVQ7i6kc5kdn9Tt7ANhXMTYGKc4yuaS4hey3DapX1eA/lHoOQqHkiwcU/jaitrJpZhGviMnwA5mrskiZur38ndyI7O5OcO6CNV7yWZ8n0A3qc4NaHIAHMgD28qYcDtYwoVPort6455PfVy6OQDrBt9EZ9vd99YZXyya4/GLPbRhVCjuAFK5riuga2Y7YFEf3lxD7ef8Q9K3hpvCf3jf/bz/AIh6VvTWOftcI9HW/tKerf0tV6c1Qujf8Snq39LVeZHAGTyAyfQbmq4/Sc/bI/lQ4v1tz1Kt2IRggcjId2PngYHvql4pe8uDJI8h5u7OfLUxb86RrqxmoClvIQw8KsHBVDSaWcIhDaifTlVbzUtEcxP46c+6seafcdHBe+0re3UTrEYlK6Bpbfskjkw+PwqsXMmpifM1NcL7Vu+Oa5x7qgKOKd0fkXdl/YxW4/J9xUz2Ueo5eP8AZN3k6ANJPqpWsOFad8kDnRcD+XXHj10tn4Ba1y9OatKBoiaSDUZapIZahSbNQqLQ0k1RvlYlxbxL4yE/6VP/AOqvFZ98rjYjg9ZPuWnPZVk053puTTmYb03ZDVAm1JkV05rkGgxADwrtRREUBQCymn3BLs7xRqBLIT+0J5DGwA8f1qPQZz513awHUDjkanLHZy6aRwuEwosQIZgMsfPOSfTOfdWg9HrYqhZgQW7jzwPKm3Rvh8Jt4JOrXUYkJYgZJwNz5+dTlRMdXtWXJuad5oA1xQzVMmCR/wB4X/28/wCIel7pc7Dc/fSMKE8RvgBkm4mwP/UPVohsRGMnd/HuXyHn51ncd1pbpA8C4eUnBYjIJyvhlT31YOMThLeVzyWKRj7EJqPtSFm322LeeANzilekZ1WNywGR1En9BqsIm3tg9CjNFXTFBUhw64AIyM42K/WU86j80A2DkVOePlNLwy8btaBarBDKwbKsy6T34wTgjxqrU/uuIl4wmMb5JB2PoO7/AGphUcWNm9tfyM8MrPD1oYrRvkif+JH2R/8AsH5VnIrQfkl+lc+kX3yVefpztMBrrNJKa6zWWyoMaKuCaFTaGoVmfyvz7wp4Bif8xAH9JrS6yb5WtrhfONT7iRVz2ln5O1Mrxjyzinb01mqgRgckYOMjv8c11vScYww8OR9DTh0oNwDRGjIoxQC8Ap6vL4UzthTsn7tvby99OFW+9F1/sdt9jH/QKkiaR4VbdXDFH9SNF/0qBToioIkTRUoVoiKAxXo+f3lxA/8A9pt/D+0Pyqx3BAGo+xe9jVZ4NIq8R4izchNNt4/2h9qsJkK/tH+kfor9QH86m5amlWdmlxD1YZyFaZgRvuFH1f1qq8f4rcC0mRkQKY2UlCVHa2PZxvz8anbh2Zj8d/h61C9LAVs5sjmoHvYcq5f5L5SRtMJrdZUTRUZoV6URRUAD/wBeW5o6mujPDll692OFjgdsjnkggfANSzy8ZsSbQlHRCjpkArSfklh7Fw/iyL7gx5/5qzYVpPyZ8XSC3kV42YGUsGUH6iDBx6fGo5MpMex39NAC0ZppB0js2/nZT/zDH3inqXcD/QmU/wDXlWUuN9VHy+4RNChxA6UyuGPgu5oUvGjbUsVA9MeDQXEB65clQdDDZlJ8D4eR2qwVF9I/+CfX8jTt6VIxS76LEE6JPeKYt0XuDy0e8j8qvNxzpOXlUzOtLjCPAfkjZiHu5gF2JjizqPkXI2HoKgflD4B82umCJojYBowOWnABA9Dn4Vu9v9Ff8I+6s++Wj/gwfaN/SK0lZaY5ooEUoaS76oHduNqt3RLoZPdsrn9nADnWw3cg8kGRn1qpRfrXozo3/CwfZJ/TS2WkhihprsUKnZ6cYoaa7FCjY0wfhjKOJcQYjJE85Hhn5w+5p/dzknfmeWfvNQa/3hff+Ym/ENS0n065+XvprhO9pRSAMD/rzqE6cbWUn+Qe+RaeJ31FdNv4Vv8AEn9Vc+GHzl/1rlemZ0KcUK9bbnN6vHQHhpktrrBA6wdTk93YO/8A8gqoVoPQH+Gb7Vv6UrD8i3w6VizeeIozI3NSVPqCQfurkVIcQ/40v2sn9bUgK2mXSTcVpXyeJ/ZDn/xGx7lH5Vnpq/dDP4Zf8T/fWP5HeGl4+1n6pSWyAdxSM/D4j/IPZtiku4+tcNzrz9Xem3QzwtRgq7rg9zH7qFB+dCtsMbr2xz9v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296" name="Picture 8" descr="https://s-media-cache-ak0.pinimg.com/736x/97/7d/22/977d22843368c1261ac1ff24ba852e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861048"/>
            <a:ext cx="2770625" cy="18455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53100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/>
              <a:t>Assumed that there was an intimate relationship between consciousness and events in the nervous system.</a:t>
            </a:r>
          </a:p>
          <a:p>
            <a:r>
              <a:rPr lang="en-CA" b="1" dirty="0" smtClean="0"/>
              <a:t>Psychophysical parallelism</a:t>
            </a:r>
            <a:r>
              <a:rPr lang="en-CA" dirty="0" smtClean="0"/>
              <a:t>: a strict parallelism exists between soul and body in such a way that one can be constructed from the other.</a:t>
            </a:r>
          </a:p>
          <a:p>
            <a:r>
              <a:rPr lang="en-CA" b="1" dirty="0" smtClean="0"/>
              <a:t>Outer psychophysics</a:t>
            </a:r>
            <a:r>
              <a:rPr lang="en-CA" dirty="0" smtClean="0"/>
              <a:t>: investigation of the relationship between events in the external world and the experiences to which they give rise.</a:t>
            </a:r>
            <a:endParaRPr lang="en-CA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G. T. Fechner (1801-87)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772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Fechner came to see a way of expressing the relationship between physical energy and mental activity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How would change in intensity of light in a room impact our experience of that light?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Depends on the magnitude of the original stimulus and magnitude of the change in stimulus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G. T. Fechner (1801-87)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655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/>
              <a:t>Weber’s Law</a:t>
            </a:r>
            <a:r>
              <a:rPr lang="en-US" dirty="0"/>
              <a:t>: The relation between a stimulus magnitude and the amount by which that magnitude must be changed in order for the subject to perceive a </a:t>
            </a:r>
            <a:r>
              <a:rPr lang="en-US" b="1" dirty="0"/>
              <a:t>just noticeable difference </a:t>
            </a:r>
            <a:r>
              <a:rPr lang="en-US" dirty="0"/>
              <a:t>(JND)</a:t>
            </a:r>
          </a:p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endParaRPr lang="en-US" dirty="0"/>
          </a:p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endParaRPr lang="en-US" dirty="0"/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Requires that we regard our basic experiences, or sensations, as quantifiable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/>
              <a:t>Quantity objection</a:t>
            </a:r>
            <a:r>
              <a:rPr lang="en-US" dirty="0"/>
              <a:t>: a refusal to accept this assumption of psychophysics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G. T. Fechner (1801-87)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/>
        </p:nvGraphicFramePr>
        <p:xfrm>
          <a:off x="3779838" y="3225800"/>
          <a:ext cx="1584325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3" imgW="507780" imgH="393529" progId="Equation.3">
                  <p:embed/>
                </p:oleObj>
              </mc:Choice>
              <mc:Fallback>
                <p:oleObj name="Equation" r:id="rId3" imgW="507780" imgH="393529" progId="Equation.3">
                  <p:embed/>
                  <p:pic>
                    <p:nvPicPr>
                      <p:cNvPr id="0" name="Picture 2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3225800"/>
                        <a:ext cx="1584325" cy="1074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704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Three methods to make psychophysical measurements:</a:t>
            </a:r>
          </a:p>
          <a:p>
            <a:pPr marL="860425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/>
              <a:t>Method of just noticeable </a:t>
            </a:r>
            <a:r>
              <a:rPr lang="en-US" dirty="0" smtClean="0"/>
              <a:t>differences  </a:t>
            </a:r>
            <a:endParaRPr lang="en-US" dirty="0"/>
          </a:p>
          <a:p>
            <a:pPr marL="860425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/>
              <a:t>Method of right and wrong cases </a:t>
            </a:r>
          </a:p>
          <a:p>
            <a:pPr marL="860425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/>
              <a:t>Method of average error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G. T. Fechner (1801-87)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151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Hermann von Helmholtz (1821-84)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525963"/>
          </a:xfrm>
        </p:spPr>
        <p:txBody>
          <a:bodyPr>
            <a:normAutofit fontScale="85000"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One of the greatest scientists of the 19th century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Could bring the fields of physiology, physics, and mathematics to bear on any one subject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Influenced by Johannes Müller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Advanced a theory called the </a:t>
            </a:r>
            <a:r>
              <a:rPr lang="en-US" b="1" i="1" dirty="0"/>
              <a:t>specific energy of nerves</a:t>
            </a:r>
            <a:r>
              <a:rPr lang="en-US" dirty="0"/>
              <a:t> </a:t>
            </a:r>
          </a:p>
          <a:p>
            <a:endParaRPr lang="en-CA" dirty="0"/>
          </a:p>
        </p:txBody>
      </p:sp>
      <p:pic>
        <p:nvPicPr>
          <p:cNvPr id="5122" name="Picture 2" descr="http://www.nndb.com/people/445/000072229/helm9-size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916832"/>
            <a:ext cx="2286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3018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Elaborated Müller’s view of senses on both physiological and philosophical basis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Formed the foundation of modern sensory neuroscience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Müller: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We do not experience external world directly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We experience changed condition of the nerve fibers = state of </a:t>
            </a:r>
            <a:r>
              <a:rPr lang="en-US" i="1" dirty="0"/>
              <a:t>excitation </a:t>
            </a:r>
            <a:r>
              <a:rPr lang="en-US" dirty="0"/>
              <a:t>or functional activity</a:t>
            </a:r>
            <a:endParaRPr lang="en-US" i="1" dirty="0"/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Hermann von Helmholtz (1821-84)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671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Helmholtz: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All nerves operate in the same way and transmit impulses at same speed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Different experiences arise when nerves connect different sense organs to different places in the </a:t>
            </a:r>
            <a:r>
              <a:rPr lang="en-US" dirty="0" smtClean="0"/>
              <a:t>brain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Compared </a:t>
            </a:r>
            <a:r>
              <a:rPr lang="en-US" dirty="0"/>
              <a:t>nerves to telegraph wires: All wires are the same, but each can transmit a unique message from sender to receiver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Hermann von Helmholtz (1821-84)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578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4525963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/>
              <a:t>Young-Helmholtz theory of </a:t>
            </a:r>
            <a:r>
              <a:rPr lang="en-US" b="1" dirty="0" err="1"/>
              <a:t>colour</a:t>
            </a:r>
            <a:r>
              <a:rPr lang="en-US" b="1" dirty="0"/>
              <a:t> perception: </a:t>
            </a:r>
            <a:r>
              <a:rPr lang="en-US" dirty="0"/>
              <a:t>The degree to which each cone in the eye is stimulated determines the </a:t>
            </a:r>
            <a:r>
              <a:rPr lang="en-US" dirty="0" err="1"/>
              <a:t>colour</a:t>
            </a:r>
            <a:r>
              <a:rPr lang="en-US" dirty="0"/>
              <a:t> we see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Red, green, and blue are fundamental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also called the </a:t>
            </a:r>
            <a:r>
              <a:rPr lang="en-US" b="1" dirty="0"/>
              <a:t>trichromatic theory of </a:t>
            </a:r>
            <a:r>
              <a:rPr lang="en-US" b="1" dirty="0" err="1"/>
              <a:t>colour</a:t>
            </a:r>
            <a:r>
              <a:rPr lang="en-US" b="1" dirty="0"/>
              <a:t> perception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/>
              <a:t>Place theory:</a:t>
            </a:r>
            <a:r>
              <a:rPr lang="en-US" dirty="0"/>
              <a:t> Nerves located at different places in the cochlea are responsible for the perception of different pitches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Hermann von Helmholtz (1821-84)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2" name="AutoShape 2" descr="data:image/png;base64,iVBORw0KGgoAAAANSUhEUgAAAPAAAACnCAMAAAAYACHvAAAB+1BMVEX////MzMwAAADR0dEzAP/Ly8vS0tLLz87/ADPV1dXLzs7K0tH/ADD/ACrY2NjJ1tT/ACnGxsbOz8u5ubmkpKQwMDDI2teysrJJSUmQkJArKys5OTkQEBBzc3NTU1OAgICZmZlZWVlpaWkfHx/w8PBAQECtra3S1MqIiIj/ACBhYWGfn5/OwsUXFxfV2MgkJCT/6MTm5ub37+PPvcHWrbPZmKV0aFXCvs/TuLzhgJHapKzblaGPe+EnIBezrdbZ3cfQxbhZPfOqoNjxRWJ2Yev/9tESCgCkmtvqbX3gjpm4sdPkeolRNPbqXnU3LiNkR++8tayAeGzo4dj7HT63sNRLKPdORDaBbee+utI+GPulnI9/Xt6gGqf0OlKDc+doUPCcj91uANa9oMPsgIWJFMJVRzK6qY+ekN3QwKnuUGeWiXb4JUnpaHjuV2v0SlkgFQDQxaduXkiFdFtnXFCacM0IAC8AABQsAN/HVqVzKNjVgpuEV9OqOa/fwrSnXb8eAJlURXCkkHMmAMINAElCMx80KjclIVDOxvuOf6OUH7O7jLv2O06DgeydUsrYRn2TXmT/fnr/sqhHAAyjACHLACl/AhoLLyv+3Nz7x67QLk3+bG6uUF0wJRD/xsPHRF//q61ecW8rAACzjZVkAAAAFgj6ztL/kYo0AQvNaX1DboLSAAAgAElEQVR4nO19i38Td3avZ8a/GWlGGmn0smRL1tOSLMs2smSQZQwGEZAiDMYKBEi90N5AYoRxgN2m7b29bbZp721zHyGhm900ae7eu5vbP7PnnBlJo9H4ATbY6SfnsxtkPX/fOe/H7zcjIz/Tz/Qz/Uw/0yFp4Y/ff//9H497FW+P/vht2+11t7/MHPdC3hL90Pa6kKY3f3vcS3kr9P202+F2OVwux3TnuNfyVqjtdrie/PjiR/h3+tvjXsxboB+mHe7NU++8c+pFG5j8/XEv581T3evyvnjnFNCPbof3yX94w/WNw+WuE95Tp751u7z/4Z3T9y6H90cA/A7QD/D4W61HPt/GxsJxr+/IacnrcrwADf7k4aNHz186HO2VyzzR5Z2Va7een84n1lc3jnuRR0kNr6vz24fPb12bBZD/7HA4vuItdHnlWvLGw+Ne51HRN0/cjpc9bL8HwF9bARv0+bPV0k/eoi34/m/H1YM4Gwz/zuVox/JE8XgslQxPzJswrzzScse95MPQwvrpld+/1HkaLORnsn6t5XW4lkMikFMUBU7T/GMz+Vg42sN8K7/+k7VjHz8H8/RVGwBPRfxMQFJq4KQaCtcjQSctG5/6w++/ftluv/x/f7h197hX/lr08QPiGJgpV1NVBR2fVKy73ZtlibOSqKprLgfRy9/z/N3ScS//VWkjoTuf8L84XI5FhfWQPXa72jVlCLBSrU87HG4v+DDHy//P89/NqMcN4ZVo/RbBnUhoLQBY6QNUmiDTS0McVsp1UG5vp/HY4XboVv1W4KejywuPVsgo55koAEc7ZsCVjsu7Jht/yUpIf0naBryuVlHxLDpcBmI+/PFxAzkgbTwluClO5SSt7nZtFnsclRUZlLhTlCRFkWRWXV5bQ2kPtaYdrvZiCN4XWoTU2fH1bwjy6Z+EXxY/J/bMOAXGyeVNt3uLQ44qEkArVmVwTI5GpbLYXFrbbHuntz0S81RBdaebHromoSXIIr+4myJPdWv9uNHsT+warjSmOUlUK+iGPMjaYlFWqk86tZoXzdjilmN6GssgXzTKHgYKPL0dMgRdIrvmCUzg9+zcOG48dvRDo9H48Qf9sY/w5p26H1KWIQVuhjipvO1ohKRia7lcBONUD8lSudWZBgPVdlVDLbfD3Zd7ZdnlcjQVUYuTWD8/cbbry2mdvJs/fDPCcI3BrGos3oMCvFRjUrGxVJU4OeSRPB23uw3gpJCyXHe5ayG0U+SqJJ3FSq0NhhyMmToWJrE+WblUpjGN9TkwNC6vt/3lDjqjMWfXSIXQ2zgeM5lTPOiMGcdCa16Htwp4mOSRm/Wap7oJDG5wYMIY+WulAoBbaL2dWgw1+fmJQvwCFNHrdrkgZoDAwf3yn/nf+Lt45VAZVHizUjR5XBZamnZMN0L0WFLKRbwm3s2iIpc72+S/0HO5G8htJnB5RPz0uEGaKPMFsOfbbzLfvPjyCy/Fhi//LeTRZVMutiBVAnCyCTAYbpTgsuGaJfJI3irYNdbsLHso6ELAxrudEZTqE2S5vpl2ebeNx7/9XRsReztNMMgKSHHlCXgYb8USSKJeex8rUs9CuSB/Qln2wGe4Igcy7nKvMeMqqYT45KQTX4J8vjAefxL96musuLshRKyVIWoKofnZlAfxclK1042nGYgvKnDvkkjleoOVzYA5ZwwT5dXjBGmmutflMvzGAsaT/3vNhbrsdWzWG83mE9DvpaFMQSI3VFYY85Q3gdv1fiQGcu1aZk8gWOk/xwpoqk9K+oQ+xnh4A9Y171QqdS91ktxutN0AzMphTimCXfbWuVAI8brbVfMlUaoa23abPyb6J06QGvcBr0M+GAUDrYQqjU0y3EBeu1SQeSqQE3kd9TpIg9tV8TDzq5JMoValz2E1i6b6hFT5NkFnSaQzKVhUXCSr5CkvNuod7J7VDbwASXD2KdR0udFvg8S3l0PWC+JZApFvmnJoFdV44mQI9ZbXMFoPYU1TfgoolcU1SSpWa8vLtaKOV1RVzp9NROJEkURWa3ZI7Kc7dsUADMA3IVLpMlngpuDbI8eNlejFtMO7Bf9msKAT6SYM25wsASkSLllQxbH45MT8bK9SF50dDz//106n3WkVh/FCooGxyFatyHqIs/Cpa77jBouUeQJra0HOgBkhRwyWq63eSjlBYGOptG0d+jf/J+sJDVe3SMdR2CGZaoUMuRYwkXh6IrLjF2iLf1jAks6MisuTOMnTs7BOLTFpX3YnmpzRnDaIITYBHXe4ptd6gP0o1CcjOW6Ape28gOWkKUWSin1jI6gzk105DiZBdwPZAPwv0S9ERycTosiGAMtcs+Od9kJU2n2NAq7Pj2rNmYeHyDm/+QISojb4pDgyWKluGpULMFWaXrYAWBE/JwqiUYTGB9pMwYAc9qtDgEGN2fLjtXqz77GcwSOMMJ/x/HevXzD7po15/FfzGq201e5WncXshI4ooqlGPaBPglPV8uFZwhzXRDuxDoVCJg/tRLsVPCLAWKTw+9RS5vWswveI2PEvuhepdf2MM0C2KhxhqhUtERNUNhPWVTlrw2Tw3WVTzMmJySNj8QJeO5UBOdXXyrW//8IFUt2gFF8y1uicSRvcE4Z1tMdmLTKO75pP2FwUmVtbMwUlQiB6VLWAu7iwEokdY0Lu1dm88fQl2tRtpig9/c1iVzAaGJBluhiyZAquBVEjXY7GhWHEnub0oqf/JyUR/qMAHCMjGotkNU4UBc3PfBuvJtzsMv81TmFtVpdaOoMF/zhFXgNORytX0UtXyigI3TBKKEXQHPEFbRix0jR3oUTUkQdHEGBmQJEK+XgqzI/HZgLx1BjwmflKmYNb7nVg0b+2MedzNHSWOFE5J/q1HvTMSqvdAfPbcEA6KFeqffs7Rq560sZ0wcfMuRa+b/XwgFdX+MlSxp/I+wOT0Wg6i6tEhfapB5w4yZwGLQw0IQNyTS9hPYepeYTQq+XJWnOtoki1Zg05XKsxTtpqr2HvQWedhokHn7Qz1sxkAJwJeNeDwwMO8Px4eHw2OhvMJEi2xO5vMU48iJHIQJg1gTkfOuQmcEX0owJHDNMrcZ5Fd70qGWIskSaXl5rlZY3TYzKB0iFAPCTVcmvNFGyL+LWfHBJuaf1zfiIZC6gjpfGIls1qU8FsX/MY03yr+yl0BhfrZKHqEzDWkNdxAnKs4DTglmVJK4eUQVstezxSs+Nogp1D/CpVJ5PMilhZ9vbTKUbh1uEqAb5H30VjAaeOaDI2ksmUwPpnzbYGhXujtJdwr/IUZgGPscLsqHmyYLHGx/RMotzYlGXJpgoA6rzk8m4t1Yr4qkCIU9bIWmJLphqgoMGbgoeICtdTl9Mzao9/sfBIJh5Ox5LjY4PahMKtlnaV7s8wcYClys16fRoCawVTm5jRa1lyNO0yIroYUmPa7W7X12oy+CdS+8hQBCJLJtEQQXQuv3bwsTrFh/1maRX4MbDYk6WR+ckhbUIrJuxixE6jf4QPyFuPlY7b4f233yCD9WsmFcs2GW8XjGcT2+DtGkk1utn57HD2pJhYHEBhej246gMQoO4fmZI4BtBjU4mxgoDIU3bRICg0y2WGNRojU4THlmqeattF7ewUskqGzEnejb+EpYwXaFtPnwVEPDV0qeVWX4sFLfy6hQDxu7ARtJSYP1KYpwpKaQK0uJSNFGajftv4F0ABZqtC73RTQ0WRPVtuRxsWjpySyltLnl3jSh3xssPbMQp9es4bs7JYqW9pPWdMhYDXSYuFlRQxSkykJiHQKYypCZ6NjPj5wEhpkg/6Jwt24bwO2RpzYyg+hW+XFI9nuUMcDhKDWy5r18FKMtt2lGtl3ag5Z8AmRS32g1NqdVPJFqOt15gLUK9N4j9aOBqdohAwFQmkgvA9eb40luS1kQS/5zpRoX2IGZPKU+hQIBcGdW1uYhvxa57PY24sV2wqdBZSKrUQxB96aVpNda/dwEUxx94arHfllcPLjQdhvEgRPuUfUXG5BT46UgoWQJmTU5kRbqTkT09q+ywVNPruU/4RgEZBVJnk2ZqedmOjDP7GD0smcyOIokiZ/9C3KOCgPU1dFARx1jD4gyT17QCFKK+qxBun02CZRrL8GP0XjWMyL2YC+LfKRzIjM1Oz/OQuSmy62n5MdxcIcFyVpBZOMHgdT77i6cNyv9YDaWA2kY/HIzN+wWmTLUqss0boKbKYtL4sl6s9xE6006/YPr17K83BP2o6j39hNDkhZvzBuBabVzHQ1EYKfDCStuqSDYHJXPnkHQScV3EAy+F1b9Xyf4A/RZxEanZLASwyqY+QRidSCc7GOiiViv5AmwADGLBqcaNuyhJBCHbsYO1Wsrkb5GOk9LFJ+gfNXrAkBPlCZoQHS5aJTThn8v4RPm9bTzSTiPx4+M5DChjKTyDK2qp4PChzAQEweI1k1qmXegyKBmfskn2Z011Tvh+z9Miz7O21n5g6aR9Pr9r1YjK+Z/x4XJ/pyxi5NK5vPpIMxwIl8L8J3TfR9fD79wEsZOFqPyPACXURwug12cNpScwLAXDNcK+U4wDNprvl6aTfLi2qom0SsHE2YfGJUtGUF5PU2wRbCzfSQ5PHG6f5yUQ32CiB6CLB+majKa40kglo4gw+6YdLUYJIbzK7jxrT6p6fQsAzasvrcix6GD2XJJulG1cndcL4ZH4mEIjE9BpWMDEkPUqtQ1wUkAEJ6w97+vElWY6UjehmLset7irCa32DnplN0L+whAnMGkC2p9RMchyZO1VyhqN8bD8lFjQQr1s9wA4cIqXSTgxf1b0JvQeyZYbz0aKgJaZIrodiZqnYXkMNIF+cHPplT9+/MfiBsA1gsLf+kcGQKFYw/5Xl0XSNAEOmslMl8MA8gBXTcZT2SDYdDU7ta6exynTrE12kkcPLHg6ERLdZnM4TMTFQ+gDHFNFLs0MBVa1GMs2hwlvjS1br22msXtoOBGRuzJdGFvqQS+vfDUhCJh5FEYDrNQX6nE0mgP2ZkUhaBFGYyAoBjd8tvOwTBArXPvmYjNbStLe9CKlwBPnnxMkUPeqAaxId8KzqGDE5buEi0502I0c7JADtVo/FmFZdto0uc99Rg1GHvJHdmQgOSkJpAsPLNArIZAxgZlggkp+ch0fCLBg2p42mWQgV7hpxOK/W1lqLRZnM7OyMkyk1fZgF/Ux4gGHM6U/aZ4I408I5x9AVq4POWtlq9MNplKGEHWCQ0kwX8PpzPlHKz+vP+xO6KgtgLzMAODmSLagB7PcEk3kMSfzjaiZTSqbUvSN/A/AnRv4vYV0ao/t0wMlJ1QZGwII/OpzWixohHrN8PSRbiEqET8xaZEuuVvs/ir7Bvle8sUKhxUjiWpBPAsbALJmxAH95PqvzOBwlVzGRTs9HIfLoWrl0DJLATCp8cMAxFYxUFTkcw6QW4w7iFzV2h/RVEFBRJ6yaurVFeXHSSLYGEPfjafIDp+0z80dBYqUWi4N9ymSys/inn7+78IhP6UwuZZPJQiyfCGgmkx4HsT4QYEY6fIrSX4iIHaBoPcCynvJRxm4VXiZqWIu2JN3KYh1H9shvD32kH02T3d+lA7EA2Z5OoJ7x1BR6WS19A7Ct3hoP6JCH83k/n0W8BxBp3UqfMpQu1G5IJNJUtiiWaXW2HDYaT+nAIGKNRhRJCwoWk1ZcrvZ4TL+6y/ampwUdDnDiwdNnn12OjIyl9adKz/ipvE2alVFn5pOIN+Oc39dooS7qgCcAsLJY0Y1WGqyytFyn1Y/Z5fScEWBYWGzILdo5S+FDKneWFfNHd6t6qJjVj4wUdlZ1EefH+1XOjWcrsxOxLFcqlVQ2logVJqemJoLz6SgpcCaT4PdLEHXhOvXOilHxwIIruSW4UpBL0CydPz3MLv2zE0YlbAgxcjA4mLpIxc1mHzAI0YpmDzjzNEYyumr8fTduzikW1uPPP9/Rg72J8GQhOctP5EGZES4kU1ZPObxorMmcPvUOjjvoNVlFcRqBh1xpkYBiwh62aRsxNT6kqgCr5tEBzVqT4mp/Ipfqm7s11e7yEE2kbu3yKmDeyKGNiGkazlEFUvOTMxrteHROWkN4O8BBAvycYiMlVG1VKtVsWk93ZGNAa5hd3Q+TJpifkrn24xC8giuKWFPEvpmmAdvdAG98Hh/ReOcurxKJK+gpCZzI+eHqhlPxeGp8fr/UARV0noqmz9CpOmuturvTXtS6yQNE/JzOrqitMVCDXcHoo2rhYKYYAEcbt6aIpuGHSHSPtuldPhveu0CwcQs7d8b3C04hGw/Pz0/luX3x9kIASog9yzRcV5TAkAWpSl3D/r2IyUDM5sOM6tCWRJHCS3FsfPgjy4s9Hd4b8Ehk5/neNa+FGyh0fXiiSrQvXMPJJvTeUkz1rGHXISR2CwDFNk4FC/7wVGHGFjAqccDCe8oQMbIoDHhEmW1t94oe+wAeWd2vqDmD4b2Jn6z3n/0Ao4EKYCYKeuBUym6XdyvkTET1zEBptuiLsn7Rzvrp9SsLYIa9crKFyQEXIbPtugnwHjp8EMIxWKvKHIjQumDegu1SkOLQ2vT0UkjAVukErdJ4l/1X2wFWqptVRW8vDBZNZW5tsweY0qXDAM5ds6kUHoSwpkWJ2iNKCaVqGwBzVHTK7lsBtAVccVcU3b0PujK52u7080PQhcu7+OED0QK4lfR+QYYdYVS1goDZZVI66fF0x8OpCSrM7w84PwRYKjYg0bcB7GlNO4pdx4SR1sqhBk1xlN1aGj0Q4LhRe9h4QP1gpeZoo2WODptfO8Bo3Swempz3sEhLxbbbVLhM7R5LH4weGumO6Yru2yIZADwSofBKKtchmtaRDLW2hwHbuCVZr1yGB40WCzWmHdPLhicmAXhwuHktLKIOyODS8JbmPQGvghmY1zi2rMGSBX9aLwLsAxgrmIPP6c0KstJmt6RUHbT9yQBM8d3hNiQ+twiX1GoXh7Zm7AWYtCKmckWOYREAPexwT91CKoQX0cGr4qlj5VLMWgIPac2Nh48ZUkcTeYecjn+oL7d/SSv16gFYbAK8weu1Rs/SYybrjV6bLNhMshC1xtJS0bGEgBGR2U+y2mK9s103ivFU9pw5HOANsLJT5liSmXcL7g64a6WBnurXTFnEqRsKDaLZPesHgjZUrJOLS2iZCNFA8qCEthusaGg1hnIrhxwVx8mywVqqLB9ApHt+eAQbGbreshYObDjRIKVtp4K7RG7YWsnR62CxoYaa1FnqpUsCTj0cdsaUWcsPcrGyP+BuaEn0yNBbMvACh6OW4b0QC8PxiTEOgin0YMVDqXr7BQ+SjEPipYwpaM5/PbXB/WL2azabD/wKvbquSBzTh6XtBkYNojdMDYQ7Uo2meagqlBz4oFLZ7M1OiFglO/w2NXKkph+Rmbe1P2Acmb3RdRB3cWfamJNTlsjyUEclOdzyNz7KJi2/yMnlNo7i6hGYRdb7NkVPsg6/Sw0d6YTZgCi1yr5aTCFRf8M6uqa0KHhaNC3opB38Yc5WqgV9RGmgpuJZ3iTXoM4PBySmEWsVPcCh8ept4ojJZjLlAMEWmpd+GL/wHUqxIHu2F2nhhHgqa8NkJ7Ueopa6lYy+n9FMQ3g3BoNogBpdOwLA2BGbH/yZPUfK9IVj7pvvfcc6osgLMtPb+TqPxyPcAC4Gf+pbHQaKhDhpS2wUJ6kZORDoLm/3nAZdj2dHAJjG6WZMvyNrjeXQPmym2gTfLzCg1Z4NOGVOoR12NL/AR5NZtQdZcKrOmST1d1Jm1iuUJ3FGf3jc2krrJ8OvNcVjS7RZ0hR8SMUnbaW262Co6ef7NdEFnLoEwyWVO1RGdgZoliU6GeBE3FQqilo2Rrs6cJOD6XvkYr1NgMksWEqWsva42d3sITB4fedI9pnibsloxCR9nkq77t3ah8UMB6se9b6EfFPU75SXHNQdVv3GRrzZcAposjfdEg4MFmiLa7rfweR+qI4te3rD1hRnH9EexHXLT7HFttfb2ROvUbbgH/VWsLFD1tepLJZlWWFMZBHzCI9BU3nzlkMZ1Zdmz5iKAj07YzHR5pl41JIj2p9GZyT1hUmmPc2u/cIPAbJx/nI/ENDw3LAwIJZlVkTNE7R4dBDu5Iw2UOeSl5Z0k8ScGoUrFrOu9feDcLjpZ7c2yysTFvOCvdhHZi2H2zG9FNq7finQbiJ+pdfC0fDog6DfiacmLdNbwCoXJubTs7Oz6fFwKqGpJgbKkN1veY29P07qN81bqn7KcqeXuglj6aM8nCdFGU8XoBSqbXq99aEN60OIU8S3p6vGOjQ0VLN+p1Rcw6MasMPmVEXNPzbm1zhVHZhKA6GHBKvm0fmLlQ5+fsxpsdH1td4TJNGJo8JLc6a8KeD3VLe9Drst3AMkcnRgDn/5tF8PutCl88GAqHBVjitS/4FBbIVTS5Z6d7G2DUmB4fvULMZQ6aHRUnmxf/6BMHW0R3qgFhdMP6iwx71S0u4kCPrRV/zlyTxKNo3m8em8CpGLVHN0KgpTQh6Lf/OEFJz02ax1N6ipM+TCrE00zjxLK9I469HhHSntWBqVUqhV3z/g4kQh3x0rDJ5+eOqdT+gIwIKAi69ARKEsri0Xcd8S8hKNMic1N+seCBm71UKR0c4lCLGG4JpG0qjud6Sn1Ny1ekE5tL18kAombgbuGuPZ0x8/vKXH0WB/lBDo8fKTJxVFWdrchiBsaXOrLEutLWwUdncaCzMkI8GZ4VGm5f5JL7SL5ygShz5l8BLmzVLlaXQqByhvMcGpzaR6x8ze0k95nI8zJ2mtjE0jafFxA6LsZqMJWQKT+91AMauzN2y1VzTr0N9SS4njkcTRfULXNGvOzaRqfVnx+faHzIEA+xNJS4gRzupOiPTCqBsN6ohTzRoXKmZTIIHUvxcJ6GHnUZ9tgUntwK4DWZZ8Z84cBDFiVlkgFRwINJJ+p7hLPw3MnZMl9AFbfmJYnJGkfutfxDbpkR/8uICR0uBUoM93/cIBEXPIMS4QT46bIKcSWT/j8MDh3qkHupNi/pnuER8TIPw23kA22w/sOByqiWZPGFIPbsXLnR0dvZQ7KGBUZycbi6SCfcjRKRp+y0LoYZB/LBCJJ7tvGY/5h05FQJKKi6ZZFkw+C0d/dkkGnXHK9Ku+M3dGR0cvzh2kRd5fnchpgdhA3hBNjwcnpqbCQDgfle4J/njeby/zDKLTfiwvTh21TzLIiaUAc544BxwevXkgwzVAggqWOxYen+V3p+h4IeC05S5Hm11a3cyfURf2KIOOPlGlxizUc9cB8RViMfPlcr6DizcWOLRAHBLhdHQI7GxwMjajqXt0ZKRK71wLgUNTvvpGAGODnA+bCjC5iwD4gxz8tm+OXTx79mJO57ZvLjfXfeTL2UsAw/kvQfMHEpF4LFVIhokmC6l4JDCmibsxl+Aq+nm2RFQgO4Lt8LaEUznmyrDvzM3R0Q//E+Nyc1eug0Lf+Qh5zHLc2ffvczlYUs539t77exlytMqkp0y3WYye2s1b6SSzSt9siNgjPXIf3COM/k0xtU8Dmf7TzWru3IVRIvJSObwMo1fP5OCC3INH119namIPUrY3LQcBPntzx0tR+NEvk7NLYLX+TPvFqEFX30WUOvp7ms93iR7dnztSvJV2P4qnGeqpN3iIegZDxP4QrA/s9J1L1wnW9Zs6h30G/Jvnzt83+H7+lTzXfgQS3WsYauNvyCX1aBUDrny3+pE7d8fg7Z0r78HDS/DUFeOZm7eLxos3icOv7L1swSoemetHWZQWTr1JvHqi2N954Htfh/snzfPI2LNzudv0N/z//TkU6EvA96vnEe4ZdgSQleXtomV8ln/TB8ZjwNWbIPadAVR37r1XZQyQ3bk9x66iDNNj5P7NMyjs51nuvQujVy8e3E/vhrfmbfQB07Dpmz+dlmrqvVmaHLty/wrLSecx6rp0Hq3Y6E16nMOH98/Q0z6GhuzOIcUacuZq03SMIG3mi735AwDXd3jj2DckCCxyPuZjKMV/RrBHz6EzOncbnrnAzpGVzn1Ekn/lUOYaa2iSKWemffLX3sY9a2jv+GCRaQ41+B9XySzfRzW+ep4YTJp9Mcd0/3T2MIDlmmOgqKR3Xd/OeYfojftHJgH5bl9FfcVIc/QXOTRk9xmi1shw3c7hy4cCLOPJHo/Nx/fqu48POaV0UFp4QPFHP41Afzx6Fh3T6IdlDLRu6s+cR929wHIX7xwOsEeS0f2ae0kBNFin3w7ekREf9vT7RyBRcHX1IzRMVzcrKNdnkcGjZ+ZuA/hLPkJ/CMBypV5RzNs5mJMM9CEHK1+FcHMyP9lFnEOMV6/qETRJ920U6w/Ok7E662PXzYB9r5RBg5VSau3Nwd4d7TQ95OTsKxLmxr2j7XIXurH0ezkC/4//RJ7Yh2HmnYu5d/GlOxiLINwz7x68EMYpjNoy8sCpW05snb0dA92jhUeEWA+5fEYMeecchBYA/s5ffAh//Y+QTwMHdfU2OatfoHAj4PvXb16/eBDEdGuH2tZmcWBzEtc9HWLn6Mt2e9NnVHaihn1ODzBHAe8cWup778IV+PR/LfveQ5TsPAr7uwSYzZHnunr7AIg9IYl5mpuL1uugkr16A2XK/YgavnTzFR+7dAeypjOQ888huHPojP7nF23ffQo7MNq6gFJwKaeH2ui79sQqSXhkBc6DKEMj6bo/OpYzpbXe7XV8vnP3z2FJi4o+F/A/V2WljNHlnX+iLPEsh4DncveMBEpXSZ9uwBTFMutWLMtKdXO7NtzLEVj82PCCd9JvoIRincth7crnQ0BX0IZ9NAeGBg32EoK88y7WdC+dR4d84Z4u/cw3x505w3JzUqXCQshJxvQbabW+2PZwYK2GunXMqR/8+PlxnRmu3yIrnVdF/ZjJHGrq9bNGDuy7TZkD+uIP/4oAU+B15Ry5LDbHzl6/evXCpbNyo11vLZaVUChUaTSKkrzUwD6dNDziqNL8FxqDrJkAAAOLSURBVP/g+G76uPCI7nEX9uu1TIow3ic19hm1gI9Ion/51wj+T/4CUP/lXxXxguRyV7rFgzMtr9s77Wpvri1tdQAwNcVtSDCO+rhxZLMcr0P6be7SeebEiAsijJso0B8AXnb+AwqkL5G/QsD/+Zfwn//S/muU6d/91y7ev6SbGrq9jq1WrWg6Vd1KTj+J807iOOECbej3typkVcGHOf+dO1jMI8AIncLO62co+PjgOr5UxJ7U6IefouO+d+nC6C+bDbyLS6vGPIqNGBskCgkS52sn4Dz4h3onKC5sGDHz6Fn0Or4cwj+Pcv2+z4eA8QJcmlN854y3XXiX47R3z+DZ/q1y79hhW1L9BWpRPJg7brREz/UWScBwOlepfJXTqx0fYIUv1wN5Dgv0l4y30XXxydVW0fY2B332croY7Tzafy1vh9ape/3nn+qgPqJ2E/nksxhwXCj6fBcNB0wYsRIG4VbOCJBlj7RXIdep6ZMefGr1uHH2qYTb33+l26HrFEYxai6eo/bTHNfl8FmqUefY/ffP9vDuTU6nMS+x8/BE3L+iSxntc/5Xo+ZAeQ4jbCruXJxjpMNotI0mm++ASaKoZpN6f/HpybtJ6/rfo0h/+g83NPLKGGFRmXZ0zui7gfV6pUqtIAhZY9KjcCJvML1x9s6nv/47vXUv+nzghK7fJ8OFsnuJ8sdXyP1x4MkY/nlwcm6NNkiZ//bf9RUGY2OqCF7o3nU9bgYWn7uKJuzAcEVVyxu3N/n87om6v+EgZVT9/tH8eOHudb3ncsHIjG5fOXfgSryq+nuDIJ+dKFtlQ7nUir7Sv9Ht1H0D5W6zAEOiLAhab1z+1t0Td4dSG1qNU6bMk1u+d+YgR3/0JNnJ+RPdIa2d2E/mZtK+uwj5737961//zd/mswJOf7N9vC4OfajCWD7VZe7lR9pJF2YzZTRQ5j//1a9g5fPhWEKzjLwPiTG8TrNMBlr+2mcn2FLtQguPwjvd9fPzhXxW4wR7Ylo2X+iN3PI7UzdWj3vxr0mriQcrPRx8dCJpTBoaNDZGt9FKTphm1HYeRNZ/SqJspQ3f3dMmzJRVzQeDU0gT4/OWabydp3e1n54oWylTWv3sFr8/3Xq0Wvop89ZCnzy8UQhfW7l82Yrz8sq1cOHGw8PeauVE0sLc6nogEck/O21QPpIIrK8e8OY+P2Fa6NJxL+Rn+pl+pp/pxNC/A94btBx+Jj3N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5" name="AutoShape 4" descr="data:image/png;base64,iVBORw0KGgoAAAANSUhEUgAAAPAAAACnCAMAAAAYACHvAAAB+1BMVEX////MzMwAAADR0dEzAP/Ly8vS0tLLz87/ADPV1dXLzs7K0tH/ADD/ACrY2NjJ1tT/ACnGxsbOz8u5ubmkpKQwMDDI2teysrJJSUmQkJArKys5OTkQEBBzc3NTU1OAgICZmZlZWVlpaWkfHx/w8PBAQECtra3S1MqIiIj/ACBhYWGfn5/OwsUXFxfV2MgkJCT/6MTm5ub37+PPvcHWrbPZmKV0aFXCvs/TuLzhgJHapKzblaGPe+EnIBezrdbZ3cfQxbhZPfOqoNjxRWJ2Yev/9tESCgCkmtvqbX3gjpm4sdPkeolRNPbqXnU3LiNkR++8tayAeGzo4dj7HT63sNRLKPdORDaBbee+utI+GPulnI9/Xt6gGqf0OlKDc+doUPCcj91uANa9oMPsgIWJFMJVRzK6qY+ekN3QwKnuUGeWiXb4JUnpaHjuV2v0SlkgFQDQxaduXkiFdFtnXFCacM0IAC8AABQsAN/HVqVzKNjVgpuEV9OqOa/fwrSnXb8eAJlURXCkkHMmAMINAElCMx80KjclIVDOxvuOf6OUH7O7jLv2O06DgeydUsrYRn2TXmT/fnr/sqhHAAyjACHLACl/AhoLLyv+3Nz7x67QLk3+bG6uUF0wJRD/xsPHRF//q61ecW8rAACzjZVkAAAAFgj6ztL/kYo0AQvNaX1DboLSAAAgAElEQVR4nO19i38Td3avZ8a/GWlGGmn0smRL1tOSLMs2smSQZQwGEZAiDMYKBEi90N5AYoRxgN2m7b29bbZp721zHyGhm900ae7eu5vbP7PnnBlJo9H4ATbY6SfnsxtkPX/fOe/H7zcjIz/Tz/Qz/Uw/0yFp4Y/ff//9H497FW+P/vht2+11t7/MHPdC3hL90Pa6kKY3f3vcS3kr9P202+F2OVwux3TnuNfyVqjtdrie/PjiR/h3+tvjXsxboB+mHe7NU++8c+pFG5j8/XEv581T3evyvnjnFNCPbof3yX94w/WNw+WuE95Tp751u7z/4Z3T9y6H90cA/A7QD/D4W61HPt/GxsJxr+/IacnrcrwADf7k4aNHz186HO2VyzzR5Z2Va7een84n1lc3jnuRR0kNr6vz24fPb12bBZD/7HA4vuItdHnlWvLGw+Ne51HRN0/cjpc9bL8HwF9bARv0+bPV0k/eoi34/m/H1YM4Gwz/zuVox/JE8XgslQxPzJswrzzScse95MPQwvrpld+/1HkaLORnsn6t5XW4lkMikFMUBU7T/GMz+Vg42sN8K7/+k7VjHz8H8/RVGwBPRfxMQFJq4KQaCtcjQSctG5/6w++/ftluv/x/f7h197hX/lr08QPiGJgpV1NVBR2fVKy73ZtlibOSqKprLgfRy9/z/N3ScS//VWkjoTuf8L84XI5FhfWQPXa72jVlCLBSrU87HG4v+DDHy//P89/NqMcN4ZVo/RbBnUhoLQBY6QNUmiDTS0McVsp1UG5vp/HY4XboVv1W4KejywuPVsgo55koAEc7ZsCVjsu7Jht/yUpIf0naBryuVlHxLDpcBmI+/PFxAzkgbTwluClO5SSt7nZtFnsclRUZlLhTlCRFkWRWXV5bQ2kPtaYdrvZiCN4XWoTU2fH1bwjy6Z+EXxY/J/bMOAXGyeVNt3uLQ44qEkArVmVwTI5GpbLYXFrbbHuntz0S81RBdaebHromoSXIIr+4myJPdWv9uNHsT+warjSmOUlUK+iGPMjaYlFWqk86tZoXzdjilmN6GssgXzTKHgYKPL0dMgRdIrvmCUzg9+zcOG48dvRDo9H48Qf9sY/w5p26H1KWIQVuhjipvO1ohKRia7lcBONUD8lSudWZBgPVdlVDLbfD3Zd7ZdnlcjQVUYuTWD8/cbbry2mdvJs/fDPCcI3BrGos3oMCvFRjUrGxVJU4OeSRPB23uw3gpJCyXHe5ayG0U+SqJJ3FSq0NhhyMmToWJrE+WblUpjGN9TkwNC6vt/3lDjqjMWfXSIXQ2zgeM5lTPOiMGcdCa16Htwp4mOSRm/Wap7oJDG5wYMIY+WulAoBbaL2dWgw1+fmJQvwCFNHrdrkgZoDAwf3yn/nf+Lt45VAZVHizUjR5XBZamnZMN0L0WFLKRbwm3s2iIpc72+S/0HO5G8htJnB5RPz0uEGaKPMFsOfbbzLfvPjyCy/Fhi//LeTRZVMutiBVAnCyCTAYbpTgsuGaJfJI3irYNdbsLHso6ELAxrudEZTqE2S5vpl2ebeNx7/9XRsReztNMMgKSHHlCXgYb8USSKJeex8rUs9CuSB/Qln2wGe4Igcy7nKvMeMqqYT45KQTX4J8vjAefxL96musuLshRKyVIWoKofnZlAfxclK1042nGYgvKnDvkkjleoOVzYA5ZwwT5dXjBGmmutflMvzGAsaT/3vNhbrsdWzWG83mE9DvpaFMQSI3VFYY85Q3gdv1fiQGcu1aZk8gWOk/xwpoqk9K+oQ+xnh4A9Y171QqdS91ktxutN0AzMphTimCXfbWuVAI8brbVfMlUaoa23abPyb6J06QGvcBr0M+GAUDrYQqjU0y3EBeu1SQeSqQE3kd9TpIg9tV8TDzq5JMoValz2E1i6b6hFT5NkFnSaQzKVhUXCSr5CkvNuod7J7VDbwASXD2KdR0udFvg8S3l0PWC+JZApFvmnJoFdV44mQI9ZbXMFoPYU1TfgoolcU1SSpWa8vLtaKOV1RVzp9NROJEkURWa3ZI7Kc7dsUADMA3IVLpMlngpuDbI8eNlejFtMO7Bf9msKAT6SYM25wsASkSLllQxbH45MT8bK9SF50dDz//106n3WkVh/FCooGxyFatyHqIs/Cpa77jBouUeQJra0HOgBkhRwyWq63eSjlBYGOptG0d+jf/J+sJDVe3SMdR2CGZaoUMuRYwkXh6IrLjF2iLf1jAks6MisuTOMnTs7BOLTFpX3YnmpzRnDaIITYBHXe4ptd6gP0o1CcjOW6Ape28gOWkKUWSin1jI6gzk105DiZBdwPZAPwv0S9ERycTosiGAMtcs+Od9kJU2n2NAq7Pj2rNmYeHyDm/+QISojb4pDgyWKluGpULMFWaXrYAWBE/JwqiUYTGB9pMwYAc9qtDgEGN2fLjtXqz77GcwSOMMJ/x/HevXzD7po15/FfzGq201e5WncXshI4ooqlGPaBPglPV8uFZwhzXRDuxDoVCJg/tRLsVPCLAWKTw+9RS5vWswveI2PEvuhepdf2MM0C2KhxhqhUtERNUNhPWVTlrw2Tw3WVTzMmJySNj8QJeO5UBOdXXyrW//8IFUt2gFF8y1uicSRvcE4Z1tMdmLTKO75pP2FwUmVtbMwUlQiB6VLWAu7iwEokdY0Lu1dm88fQl2tRtpig9/c1iVzAaGJBluhiyZAquBVEjXY7GhWHEnub0oqf/JyUR/qMAHCMjGotkNU4UBc3PfBuvJtzsMv81TmFtVpdaOoMF/zhFXgNORytX0UtXyigI3TBKKEXQHPEFbRix0jR3oUTUkQdHEGBmQJEK+XgqzI/HZgLx1BjwmflKmYNb7nVg0b+2MedzNHSWOFE5J/q1HvTMSqvdAfPbcEA6KFeqffs7Rq560sZ0wcfMuRa+b/XwgFdX+MlSxp/I+wOT0Wg6i6tEhfapB5w4yZwGLQw0IQNyTS9hPYepeYTQq+XJWnOtoki1Zg05XKsxTtpqr2HvQWedhokHn7Qz1sxkAJwJeNeDwwMO8Px4eHw2OhvMJEi2xO5vMU48iJHIQJg1gTkfOuQmcEX0owJHDNMrcZ5Fd70qGWIskSaXl5rlZY3TYzKB0iFAPCTVcmvNFGyL+LWfHBJuaf1zfiIZC6gjpfGIls1qU8FsX/MY03yr+yl0BhfrZKHqEzDWkNdxAnKs4DTglmVJK4eUQVstezxSs+Nogp1D/CpVJ5PMilhZ9vbTKUbh1uEqAb5H30VjAaeOaDI2ksmUwPpnzbYGhXujtJdwr/IUZgGPscLsqHmyYLHGx/RMotzYlGXJpgoA6rzk8m4t1Yr4qkCIU9bIWmJLphqgoMGbgoeICtdTl9Mzao9/sfBIJh5Ox5LjY4PahMKtlnaV7s8wcYClys16fRoCawVTm5jRa1lyNO0yIroYUmPa7W7X12oy+CdS+8hQBCJLJtEQQXQuv3bwsTrFh/1maRX4MbDYk6WR+ckhbUIrJuxixE6jf4QPyFuPlY7b4f233yCD9WsmFcs2GW8XjGcT2+DtGkk1utn57HD2pJhYHEBhej246gMQoO4fmZI4BtBjU4mxgoDIU3bRICg0y2WGNRojU4THlmqeattF7ewUskqGzEnejb+EpYwXaFtPnwVEPDV0qeVWX4sFLfy6hQDxu7ARtJSYP1KYpwpKaQK0uJSNFGajftv4F0ABZqtC73RTQ0WRPVtuRxsWjpySyltLnl3jSh3xssPbMQp9es4bs7JYqW9pPWdMhYDXSYuFlRQxSkykJiHQKYypCZ6NjPj5wEhpkg/6Jwt24bwO2RpzYyg+hW+XFI9nuUMcDhKDWy5r18FKMtt2lGtl3ag5Z8AmRS32g1NqdVPJFqOt15gLUK9N4j9aOBqdohAwFQmkgvA9eb40luS1kQS/5zpRoX2IGZPKU+hQIBcGdW1uYhvxa57PY24sV2wqdBZSKrUQxB96aVpNda/dwEUxx94arHfllcPLjQdhvEgRPuUfUXG5BT46UgoWQJmTU5kRbqTkT09q+ywVNPruU/4RgEZBVJnk2ZqedmOjDP7GD0smcyOIokiZ/9C3KOCgPU1dFARx1jD4gyT17QCFKK+qxBun02CZRrL8GP0XjWMyL2YC+LfKRzIjM1Oz/OQuSmy62n5MdxcIcFyVpBZOMHgdT77i6cNyv9YDaWA2kY/HIzN+wWmTLUqss0boKbKYtL4sl6s9xE6006/YPr17K83BP2o6j39hNDkhZvzBuBabVzHQ1EYKfDCStuqSDYHJXPnkHQScV3EAy+F1b9Xyf4A/RZxEanZLASwyqY+QRidSCc7GOiiViv5AmwADGLBqcaNuyhJBCHbsYO1Wsrkb5GOk9LFJ+gfNXrAkBPlCZoQHS5aJTThn8v4RPm9bTzSTiPx4+M5DChjKTyDK2qp4PChzAQEweI1k1qmXegyKBmfskn2Z011Tvh+z9Miz7O21n5g6aR9Pr9r1YjK+Z/x4XJ/pyxi5NK5vPpIMxwIl8L8J3TfR9fD79wEsZOFqPyPACXURwug12cNpScwLAXDNcK+U4wDNprvl6aTfLi2qom0SsHE2YfGJUtGUF5PU2wRbCzfSQ5PHG6f5yUQ32CiB6CLB+majKa40kglo4gw+6YdLUYJIbzK7jxrT6p6fQsAzasvrcix6GD2XJJulG1cndcL4ZH4mEIjE9BpWMDEkPUqtQ1wUkAEJ6w97+vElWY6UjehmLset7irCa32DnplN0L+whAnMGkC2p9RMchyZO1VyhqN8bD8lFjQQr1s9wA4cIqXSTgxf1b0JvQeyZYbz0aKgJaZIrodiZqnYXkMNIF+cHPplT9+/MfiBsA1gsLf+kcGQKFYw/5Xl0XSNAEOmslMl8MA8gBXTcZT2SDYdDU7ta6exynTrE12kkcPLHg6ERLdZnM4TMTFQ+gDHFNFLs0MBVa1GMs2hwlvjS1br22msXtoOBGRuzJdGFvqQS+vfDUhCJh5FEYDrNQX6nE0mgP2ZkUhaBFGYyAoBjd8tvOwTBArXPvmYjNbStLe9CKlwBPnnxMkUPeqAaxId8KzqGDE5buEi0502I0c7JADtVo/FmFZdto0uc99Rg1GHvJHdmQgOSkJpAsPLNArIZAxgZlggkp+ch0fCLBg2p42mWQgV7hpxOK/W1lqLRZnM7OyMkyk1fZgF/Ux4gGHM6U/aZ4I408I5x9AVq4POWtlq9MNplKGEHWCQ0kwX8PpzPlHKz+vP+xO6KgtgLzMAODmSLagB7PcEk3kMSfzjaiZTSqbUvSN/A/AnRv4vYV0ao/t0wMlJ1QZGwII/OpzWixohHrN8PSRbiEqET8xaZEuuVvs/ir7Bvle8sUKhxUjiWpBPAsbALJmxAH95PqvzOBwlVzGRTs9HIfLoWrl0DJLATCp8cMAxFYxUFTkcw6QW4w7iFzV2h/RVEFBRJ6yaurVFeXHSSLYGEPfjafIDp+0z80dBYqUWi4N9ymSys/inn7+78IhP6UwuZZPJQiyfCGgmkx4HsT4QYEY6fIrSX4iIHaBoPcCynvJRxm4VXiZqWIu2JN3KYh1H9shvD32kH02T3d+lA7EA2Z5OoJ7x1BR6WS19A7Ct3hoP6JCH83k/n0W8BxBp3UqfMpQu1G5IJNJUtiiWaXW2HDYaT+nAIGKNRhRJCwoWk1ZcrvZ4TL+6y/ampwUdDnDiwdNnn12OjIyl9adKz/ipvE2alVFn5pOIN+Oc39dooS7qgCcAsLJY0Y1WGqyytFyn1Y/Z5fScEWBYWGzILdo5S+FDKneWFfNHd6t6qJjVj4wUdlZ1EefH+1XOjWcrsxOxLFcqlVQ2logVJqemJoLz6SgpcCaT4PdLEHXhOvXOilHxwIIruSW4UpBL0CydPz3MLv2zE0YlbAgxcjA4mLpIxc1mHzAI0YpmDzjzNEYyumr8fTduzikW1uPPP9/Rg72J8GQhOctP5EGZES4kU1ZPObxorMmcPvUOjjvoNVlFcRqBh1xpkYBiwh62aRsxNT6kqgCr5tEBzVqT4mp/Ipfqm7s11e7yEE2kbu3yKmDeyKGNiGkazlEFUvOTMxrteHROWkN4O8BBAvycYiMlVG1VKtVsWk93ZGNAa5hd3Q+TJpifkrn24xC8giuKWFPEvpmmAdvdAG98Hh/ReOcurxKJK+gpCZzI+eHqhlPxeGp8fr/UARV0noqmz9CpOmuturvTXtS6yQNE/JzOrqitMVCDXcHoo2rhYKYYAEcbt6aIpuGHSHSPtuldPhveu0CwcQs7d8b3C04hGw/Pz0/luX3x9kIASog9yzRcV5TAkAWpSl3D/r2IyUDM5sOM6tCWRJHCS3FsfPgjy4s9Hd4b8Ehk5/neNa+FGyh0fXiiSrQvXMPJJvTeUkz1rGHXISR2CwDFNk4FC/7wVGHGFjAqccDCe8oQMbIoDHhEmW1t94oe+wAeWd2vqDmD4b2Jn6z3n/0Ao4EKYCYKeuBUym6XdyvkTET1zEBptuiLsn7Rzvrp9SsLYIa9crKFyQEXIbPtugnwHjp8EMIxWKvKHIjQumDegu1SkOLQ2vT0UkjAVukErdJ4l/1X2wFWqptVRW8vDBZNZW5tsweY0qXDAM5ds6kUHoSwpkWJ2iNKCaVqGwBzVHTK7lsBtAVccVcU3b0PujK52u7080PQhcu7+OED0QK4lfR+QYYdYVS1goDZZVI66fF0x8OpCSrM7w84PwRYKjYg0bcB7GlNO4pdx4SR1sqhBk1xlN1aGj0Q4LhRe9h4QP1gpeZoo2WODptfO8Bo3Swempz3sEhLxbbbVLhM7R5LH4weGumO6Yru2yIZADwSofBKKtchmtaRDLW2hwHbuCVZr1yGB40WCzWmHdPLhicmAXhwuHktLKIOyODS8JbmPQGvghmY1zi2rMGSBX9aLwLsAxgrmIPP6c0KstJmt6RUHbT9yQBM8d3hNiQ+twiX1GoXh7Zm7AWYtCKmckWOYREAPexwT91CKoQX0cGr4qlj5VLMWgIPac2Nh48ZUkcTeYecjn+oL7d/SSv16gFYbAK8weu1Rs/SYybrjV6bLNhMshC1xtJS0bGEgBGR2U+y2mK9s103ivFU9pw5HOANsLJT5liSmXcL7g64a6WBnurXTFnEqRsKDaLZPesHgjZUrJOLS2iZCNFA8qCEthusaGg1hnIrhxwVx8mywVqqLB9ApHt+eAQbGbreshYObDjRIKVtp4K7RG7YWsnR62CxoYaa1FnqpUsCTj0cdsaUWcsPcrGyP+BuaEn0yNBbMvACh6OW4b0QC8PxiTEOgin0YMVDqXr7BQ+SjEPipYwpaM5/PbXB/WL2azabD/wKvbquSBzTh6XtBkYNojdMDYQ7Uo2meagqlBz4oFLZ7M1OiFglO/w2NXKkph+Rmbe1P2Acmb3RdRB3cWfamJNTlsjyUEclOdzyNz7KJi2/yMnlNo7i6hGYRdb7NkVPsg6/Sw0d6YTZgCi1yr5aTCFRf8M6uqa0KHhaNC3opB38Yc5WqgV9RGmgpuJZ3iTXoM4PBySmEWsVPcCh8ept4ojJZjLlAMEWmpd+GL/wHUqxIHu2F2nhhHgqa8NkJ7Ueopa6lYy+n9FMQ3g3BoNogBpdOwLA2BGbH/yZPUfK9IVj7pvvfcc6osgLMtPb+TqPxyPcAC4Gf+pbHQaKhDhpS2wUJ6kZORDoLm/3nAZdj2dHAJjG6WZMvyNrjeXQPmym2gTfLzCg1Z4NOGVOoR12NL/AR5NZtQdZcKrOmST1d1Jm1iuUJ3FGf3jc2krrJ8OvNcVjS7RZ0hR8SMUnbaW262Co6ef7NdEFnLoEwyWVO1RGdgZoliU6GeBE3FQqilo2Rrs6cJOD6XvkYr1NgMksWEqWsva42d3sITB4fedI9pnibsloxCR9nkq77t3ah8UMB6se9b6EfFPU75SXHNQdVv3GRrzZcAposjfdEg4MFmiLa7rfweR+qI4te3rD1hRnH9EexHXLT7HFttfb2ROvUbbgH/VWsLFD1tepLJZlWWFMZBHzCI9BU3nzlkMZ1Zdmz5iKAj07YzHR5pl41JIj2p9GZyT1hUmmPc2u/cIPAbJx/nI/ENDw3LAwIJZlVkTNE7R4dBDu5Iw2UOeSl5Z0k8ScGoUrFrOu9feDcLjpZ7c2yysTFvOCvdhHZi2H2zG9FNq7finQbiJ+pdfC0fDog6DfiacmLdNbwCoXJubTs7Oz6fFwKqGpJgbKkN1veY29P07qN81bqn7KcqeXuglj6aM8nCdFGU8XoBSqbXq99aEN60OIU8S3p6vGOjQ0VLN+p1Rcw6MasMPmVEXNPzbm1zhVHZhKA6GHBKvm0fmLlQ5+fsxpsdH1td4TJNGJo8JLc6a8KeD3VLe9Drst3AMkcnRgDn/5tF8PutCl88GAqHBVjitS/4FBbIVTS5Z6d7G2DUmB4fvULMZQ6aHRUnmxf/6BMHW0R3qgFhdMP6iwx71S0u4kCPrRV/zlyTxKNo3m8em8CpGLVHN0KgpTQh6Lf/OEFJz02ax1N6ipM+TCrE00zjxLK9I469HhHSntWBqVUqhV3z/g4kQh3x0rDJ5+eOqdT+gIwIKAi69ARKEsri0Xcd8S8hKNMic1N+seCBm71UKR0c4lCLGG4JpG0qjud6Sn1Ny1ekE5tL18kAombgbuGuPZ0x8/vKXH0WB/lBDo8fKTJxVFWdrchiBsaXOrLEutLWwUdncaCzMkI8GZ4VGm5f5JL7SL5ygShz5l8BLmzVLlaXQqByhvMcGpzaR6x8ze0k95nI8zJ2mtjE0jafFxA6LsZqMJWQKT+91AMauzN2y1VzTr0N9SS4njkcTRfULXNGvOzaRqfVnx+faHzIEA+xNJS4gRzupOiPTCqBsN6ohTzRoXKmZTIIHUvxcJ6GHnUZ9tgUntwK4DWZZ8Z84cBDFiVlkgFRwINJJ+p7hLPw3MnZMl9AFbfmJYnJGkfutfxDbpkR/8uICR0uBUoM93/cIBEXPIMS4QT46bIKcSWT/j8MDh3qkHupNi/pnuER8TIPw23kA22w/sOByqiWZPGFIPbsXLnR0dvZQ7KGBUZycbi6SCfcjRKRp+y0LoYZB/LBCJJ7tvGY/5h05FQJKKi6ZZFkw+C0d/dkkGnXHK9Ku+M3dGR0cvzh2kRd5fnchpgdhA3hBNjwcnpqbCQDgfle4J/njeby/zDKLTfiwvTh21TzLIiaUAc544BxwevXkgwzVAggqWOxYen+V3p+h4IeC05S5Hm11a3cyfURf2KIOOPlGlxizUc9cB8RViMfPlcr6DizcWOLRAHBLhdHQI7GxwMjajqXt0ZKRK71wLgUNTvvpGAGODnA+bCjC5iwD4gxz8tm+OXTx79mJO57ZvLjfXfeTL2UsAw/kvQfMHEpF4LFVIhokmC6l4JDCmibsxl+Aq+nm2RFQgO4Lt8LaEUznmyrDvzM3R0Q//E+Nyc1eug0Lf+Qh5zHLc2ffvczlYUs539t77exlytMqkp0y3WYye2s1b6SSzSt9siNgjPXIf3COM/k0xtU8Dmf7TzWru3IVRIvJSObwMo1fP5OCC3INH119namIPUrY3LQcBPntzx0tR+NEvk7NLYLX+TPvFqEFX30WUOvp7ms93iR7dnztSvJV2P4qnGeqpN3iIegZDxP4QrA/s9J1L1wnW9Zs6h30G/Jvnzt83+H7+lTzXfgQS3WsYauNvyCX1aBUDrny3+pE7d8fg7Z0r78HDS/DUFeOZm7eLxos3icOv7L1swSoemetHWZQWTr1JvHqi2N954Htfh/snzfPI2LNzudv0N/z//TkU6EvA96vnEe4ZdgSQleXtomV8ln/TB8ZjwNWbIPadAVR37r1XZQyQ3bk9x66iDNNj5P7NMyjs51nuvQujVy8e3E/vhrfmbfQB07Dpmz+dlmrqvVmaHLty/wrLSecx6rp0Hq3Y6E16nMOH98/Q0z6GhuzOIcUacuZq03SMIG3mi735AwDXd3jj2DckCCxyPuZjKMV/RrBHz6EzOncbnrnAzpGVzn1Ekn/lUOYaa2iSKWemffLX3sY9a2jv+GCRaQ41+B9XySzfRzW+ep4YTJp9Mcd0/3T2MIDlmmOgqKR3Xd/OeYfojftHJgH5bl9FfcVIc/QXOTRk9xmi1shw3c7hy4cCLOPJHo/Nx/fqu48POaV0UFp4QPFHP41Afzx6Fh3T6IdlDLRu6s+cR929wHIX7xwOsEeS0f2ae0kBNFin3w7ekREf9vT7RyBRcHX1IzRMVzcrKNdnkcGjZ+ZuA/hLPkJ/CMBypV5RzNs5mJMM9CEHK1+FcHMyP9lFnEOMV6/qETRJ920U6w/Ok7E662PXzYB9r5RBg5VSau3Nwd4d7TQ95OTsKxLmxr2j7XIXurH0ezkC/4//RJ7Yh2HmnYu5d/GlOxiLINwz7x68EMYpjNoy8sCpW05snb0dA92jhUeEWA+5fEYMeecchBYA/s5ffAh//Y+QTwMHdfU2OatfoHAj4PvXb16/eBDEdGuH2tZmcWBzEtc9HWLn6Mt2e9NnVHaihn1ODzBHAe8cWup778IV+PR/LfveQ5TsPAr7uwSYzZHnunr7AIg9IYl5mpuL1uugkr16A2XK/YgavnTzFR+7dAeypjOQ888huHPojP7nF23ffQo7MNq6gFJwKaeH2ui79sQqSXhkBc6DKEMj6bo/OpYzpbXe7XV8vnP3z2FJi4o+F/A/V2WljNHlnX+iLPEsh4DncveMBEpXSZ9uwBTFMutWLMtKdXO7NtzLEVj82PCCd9JvoIRincth7crnQ0BX0IZ9NAeGBg32EoK88y7WdC+dR4d84Z4u/cw3x505w3JzUqXCQshJxvQbabW+2PZwYK2GunXMqR/8+PlxnRmu3yIrnVdF/ZjJHGrq9bNGDuy7TZkD+uIP/4oAU+B15Ry5LDbHzl6/evXCpbNyo11vLZaVUChUaTSKkrzUwD6dNDziqNL8FxqDrJkAAAOLSURBVP/g+G76uPCI7nEX9uu1TIow3ic19hm1gI9Ion/51wj+T/4CUP/lXxXxguRyV7rFgzMtr9s77Wpvri1tdQAwNcVtSDCO+rhxZLMcr0P6be7SeebEiAsijJso0B8AXnb+AwqkL5G/QsD/+Zfwn//S/muU6d/91y7ev6SbGrq9jq1WrWg6Vd1KTj+J807iOOECbej3typkVcGHOf+dO1jMI8AIncLO62co+PjgOr5UxJ7U6IefouO+d+nC6C+bDbyLS6vGPIqNGBskCgkS52sn4Dz4h3onKC5sGDHz6Fn0Or4cwj+Pcv2+z4eA8QJcmlN854y3XXiX47R3z+DZ/q1y79hhW1L9BWpRPJg7brREz/UWScBwOlepfJXTqx0fYIUv1wN5Dgv0l4y30XXxydVW0fY2B332croY7Tzafy1vh9ape/3nn+qgPqJ2E/nksxhwXCj6fBcNB0wYsRIG4VbOCJBlj7RXIdep6ZMefGr1uHH2qYTb33+l26HrFEYxai6eo/bTHNfl8FmqUefY/ffP9vDuTU6nMS+x8/BE3L+iSxntc/5Xo+ZAeQ4jbCruXJxjpMNotI0mm++ASaKoZpN6f/HpybtJ6/rfo0h/+g83NPLKGGFRmXZ0zui7gfV6pUqtIAhZY9KjcCJvML1x9s6nv/47vXUv+nzghK7fJ8OFsnuJ8sdXyP1x4MkY/nlwcm6NNkiZ//bf9RUGY2OqCF7o3nU9bgYWn7uKJuzAcEVVyxu3N/n87om6v+EgZVT9/tH8eOHudb3ncsHIjG5fOXfgSryq+nuDIJ+dKFtlQ7nUir7Sv9Ht1H0D5W6zAEOiLAhab1z+1t0Td4dSG1qNU6bMk1u+d+YgR3/0JNnJ+RPdIa2d2E/mZtK+uwj5737961//zd/mswJOf7N9vC4OfajCWD7VZe7lR9pJF2YzZTRQ5j//1a9g5fPhWEKzjLwPiTG8TrNMBlr+2mcn2FLtQguPwjvd9fPzhXxW4wR7Ylo2X+iN3PI7UzdWj3vxr0mriQcrPRx8dCJpTBoaNDZGt9FKTphm1HYeRNZ/SqJspQ3f3dMmzJRVzQeDU0gT4/OWabydp3e1n54oWylTWv3sFr8/3Xq0Wvop89ZCnzy8UQhfW7l82Yrz8sq1cOHGw8PeauVE0sLc6nogEck/O21QPpIIrK8e8OY+P2Fa6NJxL+Rn+pl+pp/pxNC/A94btBx+Jj3NAAAAAElFTkSuQmC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6150" name="Picture 6" descr="http://hyperphysics.phy-astr.gsu.edu/hbase/sound/imgsou/plac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789040"/>
            <a:ext cx="2867025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40460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/>
              <a:t>Unconscious inference</a:t>
            </a:r>
            <a:r>
              <a:rPr lang="en-US" dirty="0"/>
              <a:t>: We infer, on the basis of previous experience, that particular objects in the world have given rise to the images on our retinas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Result of this process is three-dimensional world we experience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We are unaware of these inferences</a:t>
            </a:r>
          </a:p>
          <a:p>
            <a:endParaRPr lang="en-CA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Hermann von Helmholtz (1821-84)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1936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Ewald </a:t>
            </a:r>
            <a:r>
              <a:rPr lang="en-CA" dirty="0" err="1" smtClean="0">
                <a:solidFill>
                  <a:srgbClr val="FF0000"/>
                </a:solidFill>
              </a:rPr>
              <a:t>Hering</a:t>
            </a:r>
            <a:r>
              <a:rPr lang="en-CA" dirty="0" smtClean="0">
                <a:solidFill>
                  <a:srgbClr val="FF0000"/>
                </a:solidFill>
              </a:rPr>
              <a:t> (1834-1918)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38936" cy="4525963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Formulated competing theory to Helmholtz’s theory of </a:t>
            </a:r>
            <a:r>
              <a:rPr lang="en-US" dirty="0" err="1"/>
              <a:t>colour</a:t>
            </a:r>
            <a:r>
              <a:rPr lang="en-US" dirty="0"/>
              <a:t> perception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/>
              <a:t>Opponent process theory of </a:t>
            </a:r>
            <a:r>
              <a:rPr lang="en-US" b="1" dirty="0" err="1"/>
              <a:t>colour</a:t>
            </a:r>
            <a:r>
              <a:rPr lang="en-US" b="1" dirty="0"/>
              <a:t> vision: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Visual system is based on three pairs of antagonistic processes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Light acts on each pair to yield one of its component </a:t>
            </a:r>
            <a:r>
              <a:rPr lang="en-US" dirty="0" err="1"/>
              <a:t>colours</a:t>
            </a:r>
            <a:r>
              <a:rPr lang="en-US" dirty="0"/>
              <a:t> but inhibit the other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The pairs are yellow-blue, red-green, and white-black</a:t>
            </a:r>
          </a:p>
          <a:p>
            <a:endParaRPr lang="en-CA" dirty="0"/>
          </a:p>
        </p:txBody>
      </p:sp>
      <p:pic>
        <p:nvPicPr>
          <p:cNvPr id="7170" name="Picture 2" descr="http://www.handprint.com/HP/WCL/IMG/opponent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7324" y="2708920"/>
            <a:ext cx="270510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0445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Psychology in the Nineteenth Century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Beginning of nineteenth century: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Many agreed with Kant that psychology could never be considered a science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End of nineteenth century: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Possibility that psychology could be a scientific discipline seemed more plausible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Green, Shore, and </a:t>
            </a:r>
            <a:r>
              <a:rPr lang="en-US" dirty="0" err="1" smtClean="0"/>
              <a:t>Teo</a:t>
            </a:r>
            <a:r>
              <a:rPr lang="en-US" dirty="0" smtClean="0"/>
              <a:t> (2001): the “transformation of psychology”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537013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Christine Ladd-Franklin (1847-1930)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842992" cy="4997152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Theory of </a:t>
            </a:r>
            <a:r>
              <a:rPr lang="en-US" dirty="0" err="1"/>
              <a:t>colour</a:t>
            </a:r>
            <a:r>
              <a:rPr lang="en-US" dirty="0"/>
              <a:t> perception was evolutionary: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Stage 1: Vision sensitive to achromatic </a:t>
            </a:r>
            <a:r>
              <a:rPr lang="en-US" dirty="0" err="1"/>
              <a:t>colours</a:t>
            </a:r>
            <a:r>
              <a:rPr lang="en-US" dirty="0"/>
              <a:t> (white to black)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Stage 2: Emergence of cones sensitive to yellow and blue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Stage 3: Some cones sensitive to yellow undergo further specialization; become cones sensitive to red and green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Evidence comes from studies of </a:t>
            </a:r>
            <a:r>
              <a:rPr lang="en-US" dirty="0" err="1"/>
              <a:t>colour</a:t>
            </a:r>
            <a:r>
              <a:rPr lang="en-US" dirty="0"/>
              <a:t> blindness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Studied people unable to see red and green but able to see yellow and blue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Law of progressions and pathologies</a:t>
            </a:r>
            <a:r>
              <a:rPr lang="en-US" dirty="0"/>
              <a:t>: Last system to evolve is the first to show effects of degeneration</a:t>
            </a:r>
            <a:endParaRPr lang="en-CA" dirty="0"/>
          </a:p>
        </p:txBody>
      </p:sp>
      <p:pic>
        <p:nvPicPr>
          <p:cNvPr id="8194" name="Picture 2" descr="https://upload.wikimedia.org/wikipedia/commons/thumb/8/80/Christine_Ladd-Franklin_(1847-1930).jpg/220px-Christine_Ladd-Franklin_(1847-1930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348880"/>
            <a:ext cx="2095500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35371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The Localization of Function Controversy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Longstanding controversy over attempts to locate particular psychological functions in the cortex of the brain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Led to the study of: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Phrenology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Brain injuries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979517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Phrenology (promoted by Franz Joseph Gall and J.G. </a:t>
            </a:r>
            <a:r>
              <a:rPr lang="en-US" dirty="0" err="1"/>
              <a:t>Spurzheim</a:t>
            </a:r>
            <a:r>
              <a:rPr lang="en-US" dirty="0"/>
              <a:t>):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Believed the more highly developed a function, the larger it would be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The larger a function, the more it would protrude from the skull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Thus, one could divine a person’s strengths and weaknesses by examining shape of the skull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i="1" dirty="0"/>
              <a:t>Phrenological chart</a:t>
            </a:r>
            <a:r>
              <a:rPr lang="en-US" dirty="0"/>
              <a:t> represents locations of various psychological functions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The Localization of Function Controversy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855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>
                <a:solidFill>
                  <a:srgbClr val="FF0000"/>
                </a:solidFill>
              </a:rPr>
              <a:t>The Localization of Function Controversy</a:t>
            </a:r>
            <a:endParaRPr lang="en-CA" dirty="0"/>
          </a:p>
        </p:txBody>
      </p:sp>
      <p:pic>
        <p:nvPicPr>
          <p:cNvPr id="9218" name="Picture 2" descr="http://siliclone.tripod.com/images/figures/figX1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844824"/>
            <a:ext cx="3333750" cy="381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95113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Studies of brain injuries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Brain injuries serve as natural experiments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Provide evidence for location of various psychological functions in the brain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Compare symptoms exhibited to location of brain </a:t>
            </a:r>
            <a:r>
              <a:rPr lang="en-US" dirty="0" smtClean="0"/>
              <a:t>damage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The Localization of Function Controversy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5352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5760640" cy="4781128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Paul </a:t>
            </a:r>
            <a:r>
              <a:rPr lang="en-US" dirty="0" err="1"/>
              <a:t>Broca</a:t>
            </a:r>
            <a:r>
              <a:rPr lang="en-US" dirty="0"/>
              <a:t> (1824–80)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Investigated loss of ability to express ideas by means of speech (</a:t>
            </a:r>
            <a:r>
              <a:rPr lang="en-US" dirty="0" err="1">
                <a:solidFill>
                  <a:srgbClr val="000000"/>
                </a:solidFill>
              </a:rPr>
              <a:t>Broca’s</a:t>
            </a:r>
            <a:r>
              <a:rPr lang="en-US" dirty="0">
                <a:solidFill>
                  <a:srgbClr val="000000"/>
                </a:solidFill>
              </a:rPr>
              <a:t> aphasia</a:t>
            </a:r>
            <a:r>
              <a:rPr lang="en-US" dirty="0"/>
              <a:t>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Autopsy of patient showed severe damage to part of left hemisphere (</a:t>
            </a:r>
            <a:r>
              <a:rPr lang="en-US" b="1" dirty="0" err="1"/>
              <a:t>Broca’s</a:t>
            </a:r>
            <a:r>
              <a:rPr lang="en-US" b="1" dirty="0"/>
              <a:t> area</a:t>
            </a:r>
            <a:r>
              <a:rPr lang="en-US" dirty="0" smtClean="0"/>
              <a:t>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endParaRPr lang="en-US" dirty="0"/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Karl Wernicke (1848–1905)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Studied patients who could speak but could not understand what was said to them (</a:t>
            </a:r>
            <a:r>
              <a:rPr lang="en-US" dirty="0">
                <a:solidFill>
                  <a:srgbClr val="000000"/>
                </a:solidFill>
              </a:rPr>
              <a:t>Wernicke’s aphasia)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Found lesions in the left hemisphere (</a:t>
            </a:r>
            <a:r>
              <a:rPr lang="en-US" b="1" dirty="0"/>
              <a:t>Wernicke’s area</a:t>
            </a:r>
            <a:r>
              <a:rPr lang="en-US" dirty="0" smtClean="0"/>
              <a:t>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endParaRPr lang="en-US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Cases are often complex and offer inconclusive evidence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The Localization of Function Controversy</a:t>
            </a:r>
            <a:endParaRPr lang="en-CA" dirty="0">
              <a:solidFill>
                <a:srgbClr val="FF0000"/>
              </a:solidFill>
            </a:endParaRPr>
          </a:p>
        </p:txBody>
      </p:sp>
      <p:pic>
        <p:nvPicPr>
          <p:cNvPr id="10242" name="Picture 2" descr="http://www.cerebromente.org.br/n02/historia/broca2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484784"/>
            <a:ext cx="1428750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://www.aphasia.org/wp-content/uploads/2014/12/CWernick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150" y="3933056"/>
            <a:ext cx="1728961" cy="2465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5612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Francis Galton (1822-1911)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987008" cy="4525963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CA" sz="3000" dirty="0" smtClean="0"/>
              <a:t>Cousin of Charles Darwin.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sz="3000" dirty="0"/>
              <a:t>Developed curiosity about mental peculiarities of different races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sz="3000" dirty="0"/>
              <a:t>Developed hypothesis that ability and genius are hereditary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Sensitized to importance of innate differences through personal failures and limitations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sz="3000" b="1" dirty="0"/>
              <a:t>Galton’s law</a:t>
            </a:r>
            <a:r>
              <a:rPr lang="en-US" sz="3000" dirty="0"/>
              <a:t>: The two parents contribute one-half of the total heritage of the offspring, the four grandparents one-quarter, etc.</a:t>
            </a:r>
          </a:p>
          <a:p>
            <a:pPr>
              <a:buClr>
                <a:schemeClr val="bg1">
                  <a:lumMod val="50000"/>
                </a:schemeClr>
              </a:buClr>
            </a:pPr>
            <a:endParaRPr lang="en-CA" dirty="0"/>
          </a:p>
        </p:txBody>
      </p:sp>
      <p:pic>
        <p:nvPicPr>
          <p:cNvPr id="11266" name="Picture 2" descr="https://upload.wikimedia.org/wikipedia/commons/e/ec/Francis_Galton_1850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492896"/>
            <a:ext cx="2232248" cy="30302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7079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64904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Implication of Galton’s studies was that society should encourage selective breeding of humans = </a:t>
            </a:r>
            <a:r>
              <a:rPr lang="en-US" b="1" dirty="0">
                <a:solidFill>
                  <a:srgbClr val="000000"/>
                </a:solidFill>
              </a:rPr>
              <a:t>eugenics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Eugenic movement became influential in the early twentieth century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Used to justify sterilization of certain ethnic and racial groups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Anti-feminist</a:t>
            </a:r>
            <a:r>
              <a:rPr lang="en-US" dirty="0"/>
              <a:t>, opposed birth control for the “finer women”</a:t>
            </a:r>
            <a:endParaRPr lang="en-US" i="1" dirty="0"/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Francis Galton (1822-1911)</a:t>
            </a:r>
            <a:endParaRPr lang="en-CA" dirty="0">
              <a:solidFill>
                <a:srgbClr val="FF0000"/>
              </a:solidFill>
            </a:endParaRPr>
          </a:p>
        </p:txBody>
      </p:sp>
      <p:pic>
        <p:nvPicPr>
          <p:cNvPr id="12290" name="Picture 2" descr="http://www.jonesreport.com/images/210607_eugenics_bude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600" y="4365104"/>
            <a:ext cx="4267200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0724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Darwin came to agree with Galton: Future of mankind would depend on intelligence and morality, not fertility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Represented a shift in definition of “fitness” from </a:t>
            </a:r>
            <a:r>
              <a:rPr lang="en-US" i="1" dirty="0"/>
              <a:t>fecundity</a:t>
            </a:r>
            <a:r>
              <a:rPr lang="en-US" dirty="0"/>
              <a:t> to </a:t>
            </a:r>
            <a:r>
              <a:rPr lang="en-US" i="1" dirty="0"/>
              <a:t>intelligence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Intelligence came to be regarded as one of the most desirable traits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Francis Galton (1822-1911)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6882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050904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i="1" dirty="0">
                <a:solidFill>
                  <a:srgbClr val="000000"/>
                </a:solidFill>
                <a:latin typeface="+mj-lt"/>
              </a:rPr>
              <a:t>Statistics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Helped introduce statistical analysis as important element in psychological inquiry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/>
              <a:t>Normal distribution</a:t>
            </a:r>
            <a:r>
              <a:rPr lang="en-US" dirty="0"/>
              <a:t>: Symmetrical distribution, with equal number of events on the left and on the right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/>
              <a:t>Regression towards the mean</a:t>
            </a:r>
            <a:r>
              <a:rPr lang="en-US" dirty="0"/>
              <a:t>: Occurs as a mathematical necessity whenever two variables are not perfectly correlated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Francis Galton (1822-1911)</a:t>
            </a:r>
            <a:endParaRPr lang="en-CA" dirty="0">
              <a:solidFill>
                <a:srgbClr val="FF0000"/>
              </a:solidFill>
            </a:endParaRPr>
          </a:p>
        </p:txBody>
      </p:sp>
      <p:pic>
        <p:nvPicPr>
          <p:cNvPr id="13314" name="Picture 2" descr="http://www.itl.nist.gov/div898/handbook/pmc/section5/gifs/normal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852936"/>
            <a:ext cx="3600400" cy="2559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808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J. F. Herbart (1776-1841)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66928" cy="4525963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Believed that mathematics is applicable to psychological events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Often regarded as one of the earliest mathematical psychologists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Interested both in what went on above and below the </a:t>
            </a:r>
            <a:r>
              <a:rPr lang="en-US" b="1" dirty="0" smtClean="0"/>
              <a:t>threshold of consciousness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Events below the threshold of consciousness are </a:t>
            </a:r>
            <a:r>
              <a:rPr lang="en-US" i="1" dirty="0" smtClean="0"/>
              <a:t>unconscious</a:t>
            </a:r>
            <a:r>
              <a:rPr lang="en-US" dirty="0" smtClean="0"/>
              <a:t>; could become conscious</a:t>
            </a:r>
          </a:p>
          <a:p>
            <a:endParaRPr lang="en-CA" dirty="0"/>
          </a:p>
        </p:txBody>
      </p:sp>
      <p:pic>
        <p:nvPicPr>
          <p:cNvPr id="2050" name="Picture 2" descr="https://upload.wikimedia.org/wikipedia/commons/thumb/a/ad/Johann_Friedrich_Herbart.jpg/200px-Johann_Friedrich_Herbar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5" y="2276872"/>
            <a:ext cx="2067215" cy="21602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93704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2872" cy="4637111"/>
          </a:xfrm>
        </p:spPr>
        <p:txBody>
          <a:bodyPr>
            <a:normAutofit fontScale="85000"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Coined the phrase “survival of the fittest”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Evolutionary theory applied to the inorganic, organic, and super-organic (i.e., societies) 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>
                <a:solidFill>
                  <a:srgbClr val="000000"/>
                </a:solidFill>
              </a:rPr>
              <a:t>Law of evolution</a:t>
            </a:r>
            <a:r>
              <a:rPr lang="en-US" dirty="0">
                <a:solidFill>
                  <a:srgbClr val="000000"/>
                </a:solidFill>
              </a:rPr>
              <a:t>: Evolution is a process by which a system moves from an indefinite, incoherent homogeneity, to a definite coherent heterogeneity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471810"/>
            <a:ext cx="8229600" cy="580926"/>
          </a:xfrm>
        </p:spPr>
        <p:txBody>
          <a:bodyPr>
            <a:normAutofit fontScale="90000"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Herbert Spencer (1820-1903)</a:t>
            </a:r>
            <a:endParaRPr lang="en-CA" dirty="0">
              <a:solidFill>
                <a:srgbClr val="FF0000"/>
              </a:solidFill>
            </a:endParaRPr>
          </a:p>
        </p:txBody>
      </p:sp>
      <p:pic>
        <p:nvPicPr>
          <p:cNvPr id="2050" name="Picture 2" descr="http://www.iep.utm.edu/wp-content/media/spencer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348880"/>
            <a:ext cx="173355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7046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dirty="0">
                <a:solidFill>
                  <a:srgbClr val="000000"/>
                </a:solidFill>
                <a:latin typeface="Candara" panose="020E0502030303020204" pitchFamily="34" charset="0"/>
              </a:rPr>
              <a:t>Social Darwinism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For Spencer, social evolution and progress amounted to the same thing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Individuals should be left to their own devices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State should not interfere with natural evolutionary process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Some successful American business people took up social Darwinism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>
                <a:solidFill>
                  <a:srgbClr val="000000"/>
                </a:solidFill>
              </a:rPr>
              <a:t>e.g., John D. Rockefeller, Andrew Carnegie</a:t>
            </a:r>
          </a:p>
          <a:p>
            <a:endParaRPr lang="en-CA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71810"/>
            <a:ext cx="8229600" cy="580926"/>
          </a:xfrm>
        </p:spPr>
        <p:txBody>
          <a:bodyPr>
            <a:normAutofit fontScale="90000"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Herbert Spencer (1820-1903)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570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Assumed that all mental life is the result of action and interaction of elementary ideas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i="1" dirty="0" smtClean="0"/>
              <a:t>Elementary ideas</a:t>
            </a:r>
            <a:r>
              <a:rPr lang="en-US" dirty="0" smtClean="0"/>
              <a:t>: simple concepts or sensations (e.g., red, sour, etc.)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Ideas may be opposed to one another and act like forces upon each other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Inconsistent ideas will tend to reduce the intensity with which each one is experienced</a:t>
            </a:r>
          </a:p>
          <a:p>
            <a:endParaRPr lang="en-CA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J. F. Herbart (1776-1841)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06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r>
              <a:rPr lang="en-US" sz="3600" dirty="0" smtClean="0"/>
              <a:t>Some ideas </a:t>
            </a:r>
            <a:r>
              <a:rPr lang="en-US" sz="3600" i="1" dirty="0" smtClean="0"/>
              <a:t>facilitate</a:t>
            </a:r>
            <a:r>
              <a:rPr lang="en-US" sz="3600" dirty="0" smtClean="0"/>
              <a:t> each other while other ideas </a:t>
            </a:r>
            <a:r>
              <a:rPr lang="en-US" sz="3600" i="1" dirty="0" smtClean="0"/>
              <a:t>inhibit</a:t>
            </a:r>
            <a:r>
              <a:rPr lang="en-US" sz="3600" dirty="0" smtClean="0"/>
              <a:t> each other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600" dirty="0" smtClean="0"/>
              <a:t>One idea can never push another completely out of awareness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600" dirty="0"/>
              <a:t>The extent to which one idea can inhibit another can be described in mathematical terms</a:t>
            </a:r>
            <a:r>
              <a:rPr lang="en-US" sz="3600" dirty="0" smtClean="0"/>
              <a:t>.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sz="3600" b="1" dirty="0" err="1" smtClean="0"/>
              <a:t>Apperceptive</a:t>
            </a:r>
            <a:r>
              <a:rPr lang="en-US" sz="3600" b="1" dirty="0" smtClean="0"/>
              <a:t> mass</a:t>
            </a:r>
            <a:r>
              <a:rPr lang="en-US" sz="3600" dirty="0" smtClean="0"/>
              <a:t>: The set of ideas that assimilates ideas consistent with it and rejects ideas inconsistent with it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sz="3600" dirty="0" smtClean="0"/>
              <a:t>All concepts strive against suppression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3600" dirty="0" smtClean="0"/>
              <a:t>This striving for expression in consciousness is the source of the emotions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sz="3600" dirty="0" smtClean="0"/>
              <a:t>Herbart’s psychology is </a:t>
            </a:r>
            <a:r>
              <a:rPr lang="en-US" sz="3600" i="1" dirty="0" smtClean="0"/>
              <a:t>dynamic</a:t>
            </a:r>
            <a:r>
              <a:rPr lang="en-US" sz="3600" dirty="0" smtClean="0"/>
              <a:t>; contents of consciousness in constant flux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J. F. Herbart (1776-1841)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884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Goal of education is to instill the values of the established order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Steps for instruction:</a:t>
            </a:r>
          </a:p>
          <a:p>
            <a:pPr marL="858838" indent="-512763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/>
              <a:t>Preparation</a:t>
            </a:r>
          </a:p>
          <a:p>
            <a:pPr marL="858838" indent="-512763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/>
              <a:t>Presentation </a:t>
            </a:r>
          </a:p>
          <a:p>
            <a:pPr marL="858838" indent="-512763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/>
              <a:t>Association</a:t>
            </a:r>
          </a:p>
          <a:p>
            <a:pPr marL="858838" indent="-512763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/>
              <a:t>Generalization</a:t>
            </a:r>
          </a:p>
          <a:p>
            <a:pPr marL="914400" lvl="1" indent="-284163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Fifth step added later: Application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J. F. Herbart (1776-1841)</a:t>
            </a:r>
            <a:endParaRPr lang="en-CA" dirty="0">
              <a:solidFill>
                <a:srgbClr val="FF0000"/>
              </a:solidFill>
            </a:endParaRPr>
          </a:p>
        </p:txBody>
      </p:sp>
      <p:pic>
        <p:nvPicPr>
          <p:cNvPr id="3076" name="Picture 4" descr="http://images.clipartpanda.com/school-clip-art-y9czXeM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193" y="2492896"/>
            <a:ext cx="2237766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051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chemeClr val="bg1">
                  <a:lumMod val="50000"/>
                </a:schemeClr>
              </a:buClr>
              <a:buNone/>
            </a:pPr>
            <a:r>
              <a:rPr lang="en-US" b="1" i="1" dirty="0" smtClean="0">
                <a:latin typeface="Candara" panose="020E0502030303020204" pitchFamily="34" charset="0"/>
              </a:rPr>
              <a:t>Herbart’s Contributions to Psychology</a:t>
            </a:r>
          </a:p>
          <a:p>
            <a:pPr marL="514350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/>
              <a:t>Notion that ideas can move back and forth across a threshold of consciousness</a:t>
            </a:r>
          </a:p>
          <a:p>
            <a:pPr marL="514350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/>
              <a:t>Attempt to apply mathematics to psychology</a:t>
            </a:r>
          </a:p>
          <a:p>
            <a:pPr marL="514350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/>
              <a:t>Attempt to apply psychological ideas to the field of education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J. F. Herbart (1776-1841)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719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G. T. Fechner (1801-87)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34880" cy="4525963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Studied medicine in Leipzig, Germany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Moved </a:t>
            </a:r>
            <a:r>
              <a:rPr lang="en-US" dirty="0" smtClean="0"/>
              <a:t>into the literary </a:t>
            </a:r>
            <a:r>
              <a:rPr lang="en-US" dirty="0"/>
              <a:t>field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Studied physics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Taught physics at University of Leipzig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Responsible for creating an approach to psychology that was seen as truly scientific</a:t>
            </a:r>
          </a:p>
          <a:p>
            <a:endParaRPr lang="en-CA" dirty="0"/>
          </a:p>
        </p:txBody>
      </p:sp>
      <p:pic>
        <p:nvPicPr>
          <p:cNvPr id="4098" name="Picture 2" descr="https://upload.wikimedia.org/wikipedia/commons/a/ae/Gustav_Fechn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988840"/>
            <a:ext cx="2736042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818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Developed mysterious illness that forced him to resign as professor of physics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Started new career looking at how our inner nature is related to our outer nature, exploring: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Relationship between body and soul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Aesthetics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Philosophy of nature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G. T. Fechner (1801-87)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716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1601</Words>
  <Application>Microsoft Office PowerPoint</Application>
  <PresentationFormat>On-screen Show (4:3)</PresentationFormat>
  <Paragraphs>167</Paragraphs>
  <Slides>31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Office Theme</vt:lpstr>
      <vt:lpstr>Equation</vt:lpstr>
      <vt:lpstr>Psychology 4910</vt:lpstr>
      <vt:lpstr>Psychology in the Nineteenth Century</vt:lpstr>
      <vt:lpstr>J. F. Herbart (1776-1841)</vt:lpstr>
      <vt:lpstr>J. F. Herbart (1776-1841)</vt:lpstr>
      <vt:lpstr>J. F. Herbart (1776-1841)</vt:lpstr>
      <vt:lpstr>J. F. Herbart (1776-1841)</vt:lpstr>
      <vt:lpstr>J. F. Herbart (1776-1841)</vt:lpstr>
      <vt:lpstr>G. T. Fechner (1801-87)</vt:lpstr>
      <vt:lpstr>G. T. Fechner (1801-87)</vt:lpstr>
      <vt:lpstr>G. T. Fechner (1801-87)</vt:lpstr>
      <vt:lpstr>G. T. Fechner (1801-87)</vt:lpstr>
      <vt:lpstr>G. T. Fechner (1801-87)</vt:lpstr>
      <vt:lpstr>G. T. Fechner (1801-87)</vt:lpstr>
      <vt:lpstr>Hermann von Helmholtz (1821-84)</vt:lpstr>
      <vt:lpstr>Hermann von Helmholtz (1821-84)</vt:lpstr>
      <vt:lpstr>Hermann von Helmholtz (1821-84)</vt:lpstr>
      <vt:lpstr>Hermann von Helmholtz (1821-84)</vt:lpstr>
      <vt:lpstr>Hermann von Helmholtz (1821-84)</vt:lpstr>
      <vt:lpstr>Ewald Hering (1834-1918)</vt:lpstr>
      <vt:lpstr>Christine Ladd-Franklin (1847-1930)</vt:lpstr>
      <vt:lpstr>The Localization of Function Controversy</vt:lpstr>
      <vt:lpstr>The Localization of Function Controversy</vt:lpstr>
      <vt:lpstr>The Localization of Function Controversy</vt:lpstr>
      <vt:lpstr>The Localization of Function Controversy</vt:lpstr>
      <vt:lpstr>The Localization of Function Controversy</vt:lpstr>
      <vt:lpstr>Francis Galton (1822-1911)</vt:lpstr>
      <vt:lpstr>Francis Galton (1822-1911)</vt:lpstr>
      <vt:lpstr>Francis Galton (1822-1911)</vt:lpstr>
      <vt:lpstr>Francis Galton (1822-1911)</vt:lpstr>
      <vt:lpstr>Herbert Spencer (1820-1903)</vt:lpstr>
      <vt:lpstr>Herbert Spencer (1820-1903)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4910</dc:title>
  <dc:creator>jblundell</dc:creator>
  <cp:lastModifiedBy>James drover</cp:lastModifiedBy>
  <cp:revision>24</cp:revision>
  <dcterms:created xsi:type="dcterms:W3CDTF">2015-11-06T00:33:47Z</dcterms:created>
  <dcterms:modified xsi:type="dcterms:W3CDTF">2016-01-17T17:05:42Z</dcterms:modified>
</cp:coreProperties>
</file>