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6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19C7-3729-41CA-A872-58F6800ACED7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C862-4190-4974-81B5-0DFD8A53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Last Class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2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British Empiricists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a tremendous influence on Western psychology</a:t>
            </a:r>
          </a:p>
          <a:p>
            <a:r>
              <a:rPr lang="en-US" dirty="0" smtClean="0"/>
              <a:t>They contrasted Descartes’s rationalism with empiricism.</a:t>
            </a:r>
          </a:p>
          <a:p>
            <a:r>
              <a:rPr lang="en-US" dirty="0" smtClean="0"/>
              <a:t>We should not rely on reason to provide truth, we should rely on evidence provided by the senses.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1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 Locke (1632-1704)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Believed there were no innate principles in the mind.</a:t>
            </a:r>
          </a:p>
          <a:p>
            <a:r>
              <a:rPr lang="en-US" dirty="0" smtClean="0"/>
              <a:t>We get ideas from the senses.</a:t>
            </a:r>
          </a:p>
          <a:p>
            <a:r>
              <a:rPr lang="en-US" dirty="0" smtClean="0"/>
              <a:t>We get ideas from </a:t>
            </a:r>
            <a:r>
              <a:rPr lang="en-US" b="1" dirty="0" smtClean="0"/>
              <a:t>reflection.</a:t>
            </a:r>
          </a:p>
          <a:p>
            <a:pPr lvl="1"/>
            <a:r>
              <a:rPr lang="en-US" dirty="0" smtClean="0"/>
              <a:t>Perception of the operations of our mind within us.</a:t>
            </a:r>
            <a:endParaRPr lang="en-US" dirty="0"/>
          </a:p>
        </p:txBody>
      </p:sp>
      <p:pic>
        <p:nvPicPr>
          <p:cNvPr id="8194" name="Picture 2" descr="https://leonardooh.files.wordpress.com/2007/01/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91465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5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Self-observation is the most important source of information about psychological concepts.</a:t>
            </a:r>
          </a:p>
          <a:p>
            <a:r>
              <a:rPr lang="en-US" dirty="0" smtClean="0"/>
              <a:t>We understand through experience, not reason.  </a:t>
            </a:r>
          </a:p>
          <a:p>
            <a:r>
              <a:rPr lang="en-US" dirty="0" smtClean="0"/>
              <a:t>See the thought experiment on page 55.</a:t>
            </a:r>
          </a:p>
          <a:p>
            <a:r>
              <a:rPr lang="en-US" dirty="0" smtClean="0"/>
              <a:t>Locke emphasized the importance of consistent rewards and punishments.</a:t>
            </a:r>
          </a:p>
          <a:p>
            <a:pPr lvl="1"/>
            <a:r>
              <a:rPr lang="en-US" dirty="0" smtClean="0"/>
              <a:t>This was important for 20</a:t>
            </a:r>
            <a:r>
              <a:rPr lang="en-US" baseline="30000" dirty="0" smtClean="0"/>
              <a:t>th</a:t>
            </a:r>
            <a:r>
              <a:rPr lang="en-US" dirty="0" smtClean="0"/>
              <a:t> century psychologists studying learning.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 Locke (1632-1704)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David Hume (1711-1776)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Pointed out that whatever begins to exist, must have a cause of existence.</a:t>
            </a:r>
          </a:p>
          <a:p>
            <a:pPr lvl="1"/>
            <a:r>
              <a:rPr lang="en-US" dirty="0" smtClean="0"/>
              <a:t>Causality.</a:t>
            </a:r>
          </a:p>
          <a:p>
            <a:r>
              <a:rPr lang="en-US" dirty="0" smtClean="0"/>
              <a:t>Critical to psychology.</a:t>
            </a:r>
          </a:p>
          <a:p>
            <a:r>
              <a:rPr lang="en-US" dirty="0" smtClean="0"/>
              <a:t>Our notion of causality always boils down to correlation.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d.gr-assets.com/authors/1357463369p5/45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1981200" cy="2944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6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do not perceive causality, it comes from the association.</a:t>
            </a:r>
          </a:p>
          <a:p>
            <a:r>
              <a:rPr lang="en-US" dirty="0" smtClean="0"/>
              <a:t>After repeatedly seeing an association, we assumed the latter is caused by the former.</a:t>
            </a:r>
          </a:p>
          <a:p>
            <a:r>
              <a:rPr lang="en-US" i="1" dirty="0" smtClean="0"/>
              <a:t>“An object followed by another, and whose appearance always conveys the though to that other.”</a:t>
            </a:r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David Hume (1711-1776)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ause ans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95600" cy="33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5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Hume also believed that the self was much more difficult to grasp than Descartes proposed.</a:t>
            </a:r>
          </a:p>
          <a:p>
            <a:r>
              <a:rPr lang="en-US" dirty="0" smtClean="0"/>
              <a:t>He claimed that we have an idea of the self, but only arises through a particular perception.</a:t>
            </a:r>
          </a:p>
          <a:p>
            <a:r>
              <a:rPr lang="en-US" dirty="0" smtClean="0"/>
              <a:t>Can you catch yourself at a time without perception?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David Hume (1711-1776)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James Mill (1773-1836)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 brought the empiricists and </a:t>
            </a:r>
            <a:r>
              <a:rPr lang="en-US" dirty="0" err="1" smtClean="0"/>
              <a:t>associationists</a:t>
            </a:r>
            <a:r>
              <a:rPr lang="en-US" dirty="0" smtClean="0"/>
              <a:t> to a </a:t>
            </a:r>
            <a:r>
              <a:rPr lang="en-US" dirty="0" err="1" smtClean="0"/>
              <a:t>straightfoward</a:t>
            </a:r>
            <a:r>
              <a:rPr lang="en-US" dirty="0" smtClean="0"/>
              <a:t> psychology.</a:t>
            </a:r>
          </a:p>
          <a:p>
            <a:r>
              <a:rPr lang="en-US" dirty="0" smtClean="0"/>
              <a:t>Sensations are the ultimate building blocks of  the mind –elements of the mind.</a:t>
            </a:r>
          </a:p>
          <a:p>
            <a:r>
              <a:rPr lang="en-US" dirty="0" smtClean="0"/>
              <a:t>Language refers to sensations.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quotationof.com/images/james-mill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2895600" cy="404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6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can discover the elementary structure of the mind through the description and classification of sensations.</a:t>
            </a:r>
          </a:p>
          <a:p>
            <a:r>
              <a:rPr lang="en-US" dirty="0" smtClean="0"/>
              <a:t>Mental events combine according to the laws of association to create </a:t>
            </a:r>
            <a:r>
              <a:rPr lang="en-US" dirty="0" smtClean="0"/>
              <a:t>ideas </a:t>
            </a:r>
            <a:r>
              <a:rPr lang="en-US" dirty="0" smtClean="0"/>
              <a:t>of increasing complexity.</a:t>
            </a:r>
          </a:p>
          <a:p>
            <a:r>
              <a:rPr lang="en-US" dirty="0" smtClean="0"/>
              <a:t>An idea is just the sum of its component parts.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James Mill (1773-1836)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8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Mental chemistry</a:t>
            </a:r>
            <a:r>
              <a:rPr lang="en-US" dirty="0"/>
              <a:t>: Treats complex ideas as the product of a process analogous to a chemical reaction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Complex ideas </a:t>
            </a:r>
            <a:r>
              <a:rPr lang="en-US" i="1" dirty="0"/>
              <a:t>result from </a:t>
            </a:r>
            <a:r>
              <a:rPr lang="en-US" dirty="0"/>
              <a:t>simple ideas—they do not </a:t>
            </a:r>
            <a:r>
              <a:rPr lang="en-US" i="1" dirty="0"/>
              <a:t>consist of</a:t>
            </a:r>
            <a:r>
              <a:rPr lang="en-US" dirty="0"/>
              <a:t> simple ideas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Posed a great challenge to the use of introspection as a method of inquiry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i="1" dirty="0"/>
              <a:t>The Subjection of Women</a:t>
            </a:r>
            <a:r>
              <a:rPr lang="en-US" dirty="0"/>
              <a:t> (1861) argued against “legal subjugation of one sex to the other”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 Stuart Mill (1773-1836)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4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Wollstonecraft (1759-97)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51054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Agreed with empiricists: We have no innate </a:t>
            </a:r>
            <a:r>
              <a:rPr lang="en-US" sz="3200" dirty="0" smtClean="0"/>
              <a:t>ideas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Argued </a:t>
            </a:r>
            <a:r>
              <a:rPr lang="en-US" dirty="0"/>
              <a:t>that women had a right to </a:t>
            </a:r>
            <a:r>
              <a:rPr lang="en-US" dirty="0" smtClean="0"/>
              <a:t>education </a:t>
            </a:r>
          </a:p>
          <a:p>
            <a:pPr marL="742950" lvl="2" indent="-342900"/>
            <a:r>
              <a:rPr lang="en-US" dirty="0" smtClean="0"/>
              <a:t>Properly </a:t>
            </a:r>
            <a:r>
              <a:rPr lang="en-US" dirty="0"/>
              <a:t>educated mind can discover things for </a:t>
            </a:r>
            <a:r>
              <a:rPr lang="en-US" dirty="0" smtClean="0"/>
              <a:t>itself</a:t>
            </a:r>
          </a:p>
          <a:p>
            <a:pPr marL="742950" lvl="2" indent="-342900"/>
            <a:r>
              <a:rPr lang="en-US" dirty="0" smtClean="0"/>
              <a:t>Need </a:t>
            </a:r>
            <a:r>
              <a:rPr lang="en-US" dirty="0"/>
              <a:t>an educational system that encourages independent </a:t>
            </a:r>
            <a:r>
              <a:rPr lang="en-US" dirty="0" smtClean="0"/>
              <a:t>thinking</a:t>
            </a:r>
          </a:p>
          <a:p>
            <a:pPr marL="742950" lvl="2" indent="-342900"/>
            <a:r>
              <a:rPr lang="en-US" dirty="0" smtClean="0"/>
              <a:t>Educate men </a:t>
            </a:r>
            <a:r>
              <a:rPr lang="en-US" dirty="0"/>
              <a:t>and women together to reduce employment gap and level the playing field</a:t>
            </a:r>
          </a:p>
        </p:txBody>
      </p:sp>
      <p:pic>
        <p:nvPicPr>
          <p:cNvPr id="1026" name="Picture 2" descr="https://upload.wikimedia.org/wikipedia/commons/3/36/Mary_Wollstonecraft_by_John_Opie_(c._179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93035"/>
            <a:ext cx="2328944" cy="284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4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4800600" cy="1752600"/>
          </a:xfrm>
        </p:spPr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Touchstones: From Descartes to Darwin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Psychology 4910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abelsdawn.com/.a/6a00d83452aeca69e201a511c4a922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1219200" cy="173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331729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696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At the time women seen as emotional in a negative light.</a:t>
            </a:r>
          </a:p>
          <a:p>
            <a:r>
              <a:rPr lang="en-US" dirty="0" smtClean="0"/>
              <a:t>She thought that emotion supplemented the point of view given to us by reason, i.e., </a:t>
            </a:r>
            <a:r>
              <a:rPr lang="en-US" b="1" dirty="0" smtClean="0"/>
              <a:t>sensibility.</a:t>
            </a:r>
          </a:p>
          <a:p>
            <a:pPr lvl="1"/>
            <a:r>
              <a:rPr lang="en-US" dirty="0" smtClean="0"/>
              <a:t>The study of emotion is important to modern society.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Wollstonecraft (1759-97)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5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Wollstonecraft (1759-97)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/>
              <a:t>Wollstonecraft was part of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Utopian tradition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Those who actively sought to improve well-being of themselves and others by changing nature of society in which they lived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This social activism is common among 21st century psychologists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5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Immanuel Kant (1724-1804)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/>
              <a:t>Thought we could use reason to reach conclusions.</a:t>
            </a:r>
          </a:p>
          <a:p>
            <a:r>
              <a:rPr lang="en-US" dirty="0"/>
              <a:t>Developed a rivalry with Hume who argued that there was really no idea of self and nothing to causality than just mere correlation.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www.christianhumanist.org/wp-content/uploads/2015/06/Immanuel-K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514600" cy="34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Kant’s “Second Copernican Revolution”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/>
              <a:t>Copernicus changed frame of reference within which planetary motion was explained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/>
              <a:t>Kant: Our experiences are </a:t>
            </a:r>
            <a:r>
              <a:rPr lang="en-US" i="1" dirty="0"/>
              <a:t>not</a:t>
            </a:r>
            <a:r>
              <a:rPr lang="en-US" dirty="0"/>
              <a:t> completely determined by external forces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People construct their own </a:t>
            </a:r>
            <a:r>
              <a:rPr lang="en-US" dirty="0" smtClean="0"/>
              <a:t>experiences</a:t>
            </a:r>
            <a:endParaRPr lang="en-US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/>
              <a:t>We tend to organize experiences in terms of cause-and-effect </a:t>
            </a:r>
            <a:r>
              <a:rPr lang="en-US" dirty="0" smtClean="0"/>
              <a:t>relationships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We </a:t>
            </a:r>
            <a:r>
              <a:rPr lang="en-US" i="1" dirty="0"/>
              <a:t>impose</a:t>
            </a:r>
            <a:r>
              <a:rPr lang="en-US" dirty="0"/>
              <a:t> cause-and-effect relationships on the world, rather than observe them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commons/f/f2/Nikolaus_Koperni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5109"/>
            <a:ext cx="24844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3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Immanuel Kant (1724-1802)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Kant took Newtonian physics as the model for true science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Believed that any theory of nature was only real science if it permitted the application of mathematical principles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Believed this excluded psychology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0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External sense</a:t>
            </a:r>
            <a:r>
              <a:rPr lang="en-US" dirty="0" smtClean="0"/>
              <a:t>: Gives us the experience of what goes on outside of ourselves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Organized spatially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e.g., physics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Internal sense</a:t>
            </a:r>
            <a:r>
              <a:rPr lang="en-US" dirty="0" smtClean="0"/>
              <a:t>: Gives us the experience of what goes on inside of ourselves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Organized temporally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Difficult to express mathematically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e.g., psychology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Immanuel Kant (1724-1802)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Charles Darwin (1809-82)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Darwin’s life history is similar to that of many innovative thinkers; punctuated by early loss of a parent and low levels of formal education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1817: Mother died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1831: Received BA from Cambridge (end of formal education)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1831–36: Sailed aboard the </a:t>
            </a:r>
            <a:r>
              <a:rPr lang="en-US" i="1" dirty="0" smtClean="0"/>
              <a:t>Beagle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28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1831: The </a:t>
            </a:r>
            <a:r>
              <a:rPr lang="en-US" i="1" dirty="0" smtClean="0"/>
              <a:t>Beagle</a:t>
            </a:r>
            <a:r>
              <a:rPr lang="en-US" dirty="0" smtClean="0"/>
              <a:t> left England, headed for South America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Darwin served as a naturalist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Job was to record geological formations and collect various animal specimens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1835: Galapagos Islands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Collected specimens that would form the basis of his subsequent theory of evolution</a:t>
            </a:r>
          </a:p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Charles Darwin (1809-82)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Darwin noticed finches in the </a:t>
            </a:r>
            <a:r>
              <a:rPr lang="en-CA" dirty="0" err="1" smtClean="0"/>
              <a:t>Galapogos</a:t>
            </a:r>
            <a:r>
              <a:rPr lang="en-CA" dirty="0" smtClean="0"/>
              <a:t> Islands.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Finches closely related but separated into 13 distinct species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Each species has modifications in the beak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Beak modifications relate to different modes of life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Finches were </a:t>
            </a:r>
            <a:r>
              <a:rPr lang="en-US" i="1" dirty="0" smtClean="0"/>
              <a:t>not</a:t>
            </a:r>
            <a:r>
              <a:rPr lang="en-US" dirty="0" smtClean="0"/>
              <a:t> a central part of Darwin’s theorizing into nature of evolution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Charles Darwin (1809-82)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worldatlas.com/img/areamap/territory/galap_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71625"/>
            <a:ext cx="1863634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e/Darwin's_finches_by_Gou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90" y="4114800"/>
            <a:ext cx="2574510" cy="19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8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Evolution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Jean Baptiste Lamarck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Law of inheritance of acquired characteristics</a:t>
            </a:r>
            <a:r>
              <a:rPr lang="en-US" dirty="0" smtClean="0"/>
              <a:t>: Animals can acquire characteristics in their lifetime that they can pass to their immediate descendants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Thomas Malthus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Population has a constant tendency to increase beyond the means of subsistence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103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Renaissance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Dark Ages knowledge was controlled, to an extent, by the Church.</a:t>
            </a:r>
          </a:p>
          <a:p>
            <a:r>
              <a:rPr lang="en-US" dirty="0" smtClean="0"/>
              <a:t>This period was followed by the Renaissance where there was renewed interest in classical antiquity.</a:t>
            </a:r>
          </a:p>
          <a:p>
            <a:r>
              <a:rPr lang="en-US" dirty="0" smtClean="0"/>
              <a:t>There was also a questioning attitude towards the received wisdom of the Dark Ages.</a:t>
            </a:r>
          </a:p>
          <a:p>
            <a:r>
              <a:rPr lang="en-US" dirty="0" smtClean="0"/>
              <a:t>Doubt had awakened.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75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Evolution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Charles Darwin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b="1" dirty="0" smtClean="0"/>
              <a:t>Natural selection</a:t>
            </a:r>
            <a:r>
              <a:rPr lang="en-US" dirty="0" smtClean="0"/>
              <a:t>: Individual variations that are adaptive tend to be retained	</a:t>
            </a: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Those with adaptive variations tend to be more likely to reproduce; to pass their variations on to next generation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Alfred Russell Wallace came up with same idea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311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Darwin and Psychology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Profoundly influenced psychology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Suggested that psychologists should be studying people in terms of their genetics, social hierarchy, and means of adaptation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Led to the study of: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Comparative psychology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Individual differences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/>
              <a:t>Psychology of emotions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37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René Descartes (1596-1650)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Beliefs grow like cities.</a:t>
            </a:r>
          </a:p>
          <a:p>
            <a:r>
              <a:rPr lang="en-US" dirty="0" smtClean="0"/>
              <a:t>There is no clear plan.</a:t>
            </a:r>
          </a:p>
          <a:p>
            <a:r>
              <a:rPr lang="en-US" dirty="0" smtClean="0"/>
              <a:t>To discover truth, we must begin with clear and distinct ideas that can not be doubted.</a:t>
            </a:r>
          </a:p>
          <a:p>
            <a:pPr lvl="1"/>
            <a:r>
              <a:rPr lang="en-US" dirty="0" smtClean="0"/>
              <a:t>Premises</a:t>
            </a:r>
          </a:p>
        </p:txBody>
      </p:sp>
      <p:sp>
        <p:nvSpPr>
          <p:cNvPr id="4" name="AutoShape 4" descr="Image result for descar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api.ning.com/files/ojSCGs3jvX0HdP7fskLRFSgVQEt9Tsbmw7QklU8gUEcTr8exS-ucOUkbyEkkCB6gagWROC6TbBZtKBg*g6nfL5zmLlSFUG1L/descarteslookingf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952750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7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these premises, conclusions can be drawn by simple and easy reasoning.</a:t>
            </a:r>
          </a:p>
          <a:p>
            <a:r>
              <a:rPr lang="en-US" dirty="0" smtClean="0"/>
              <a:t>This is the hallmark of rationalism.</a:t>
            </a:r>
          </a:p>
          <a:p>
            <a:r>
              <a:rPr lang="en-US" dirty="0" smtClean="0"/>
              <a:t>Descartes began with:</a:t>
            </a:r>
          </a:p>
          <a:p>
            <a:pPr lvl="1"/>
            <a:r>
              <a:rPr lang="en-US" b="1" dirty="0" smtClean="0"/>
              <a:t>Cogito, ergo sum</a:t>
            </a:r>
            <a:r>
              <a:rPr lang="en-US" dirty="0" smtClean="0"/>
              <a:t>….I am thinking, therefore I exist.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René Descartes (1596-1650)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innate ideas</a:t>
            </a:r>
            <a:r>
              <a:rPr lang="en-US" dirty="0" smtClean="0"/>
              <a:t>, things that we know without having to learn them.</a:t>
            </a:r>
          </a:p>
          <a:p>
            <a:r>
              <a:rPr lang="en-US" dirty="0" smtClean="0"/>
              <a:t>He believed that the mind is separate, and different from the body – </a:t>
            </a:r>
            <a:r>
              <a:rPr lang="en-US" b="1" dirty="0" smtClean="0"/>
              <a:t>dualism.</a:t>
            </a:r>
          </a:p>
          <a:p>
            <a:pPr lvl="1"/>
            <a:r>
              <a:rPr lang="en-US" dirty="0" smtClean="0"/>
              <a:t>Mind and body are separate</a:t>
            </a:r>
          </a:p>
          <a:p>
            <a:pPr lvl="1"/>
            <a:r>
              <a:rPr lang="en-US" dirty="0" smtClean="0"/>
              <a:t>The body is subject to mechanical laws, the mind operates by its own rules.</a:t>
            </a:r>
          </a:p>
          <a:p>
            <a:pPr lvl="1"/>
            <a:r>
              <a:rPr lang="en-US" dirty="0" smtClean="0"/>
              <a:t>We know our minds through </a:t>
            </a:r>
            <a:r>
              <a:rPr lang="en-US" b="1" dirty="0" smtClean="0"/>
              <a:t>introspection</a:t>
            </a:r>
            <a:r>
              <a:rPr lang="en-US" dirty="0" smtClean="0"/>
              <a:t>, i.e., looking inward at one’s mental experience.  We cannot know the minds of others.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René Descartes (1596-1650)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Isaac Newton (1642-1727)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Newton’s main contributions is the </a:t>
            </a:r>
            <a:r>
              <a:rPr lang="en-US" b="1" dirty="0" smtClean="0"/>
              <a:t>laws of motion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62513"/>
              </p:ext>
            </p:extLst>
          </p:nvPr>
        </p:nvGraphicFramePr>
        <p:xfrm>
          <a:off x="914400" y="2708910"/>
          <a:ext cx="7391400" cy="834390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helvetica,geneva,arial"/>
                        </a:rPr>
                        <a:t>Every object in a state of uniform motion tends to remain in that state of motion unless an external force is applied to it.</a:t>
                      </a:r>
                      <a:endParaRPr lang="en-US" dirty="0"/>
                    </a:p>
                  </a:txBody>
                  <a:tcPr marL="142875" marR="142875" marT="142875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8875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09508"/>
              </p:ext>
            </p:extLst>
          </p:nvPr>
        </p:nvGraphicFramePr>
        <p:xfrm>
          <a:off x="838200" y="3505200"/>
          <a:ext cx="7639050" cy="1657350"/>
        </p:xfrm>
        <a:graphic>
          <a:graphicData uri="http://schemas.openxmlformats.org/drawingml/2006/table">
            <a:tbl>
              <a:tblPr/>
              <a:tblGrid>
                <a:gridCol w="763905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helvetica,geneva,arial"/>
                        </a:rPr>
                        <a:t>The relationship between an object's mass </a:t>
                      </a:r>
                      <a:r>
                        <a:rPr lang="en-US" b="1" i="1" dirty="0">
                          <a:latin typeface="helvetica,geneva,arial"/>
                        </a:rPr>
                        <a:t>m</a:t>
                      </a:r>
                      <a:r>
                        <a:rPr lang="en-US" b="1" dirty="0">
                          <a:latin typeface="helvetica,geneva,arial"/>
                        </a:rPr>
                        <a:t>, its acceleration a, and the applied force </a:t>
                      </a:r>
                      <a:r>
                        <a:rPr lang="en-US" b="1" i="1" dirty="0">
                          <a:latin typeface="helvetica,geneva,arial"/>
                        </a:rPr>
                        <a:t>F</a:t>
                      </a:r>
                      <a:r>
                        <a:rPr lang="en-US" b="1" dirty="0">
                          <a:latin typeface="helvetica,geneva,arial"/>
                        </a:rPr>
                        <a:t> is </a:t>
                      </a:r>
                      <a:r>
                        <a:rPr lang="en-US" b="1" i="1" dirty="0">
                          <a:latin typeface="helvetica,geneva,arial"/>
                        </a:rPr>
                        <a:t>F = ma</a:t>
                      </a:r>
                      <a:r>
                        <a:rPr lang="en-US" b="1" dirty="0">
                          <a:latin typeface="helvetica,geneva,arial"/>
                        </a:rPr>
                        <a:t>. Acceleration and force are vectors (as indicated by their symbols being displayed in slant bold font); in this law the direction of the force vector is the same as the direction of the acceleration vector.</a:t>
                      </a:r>
                      <a:endParaRPr lang="en-US" dirty="0"/>
                    </a:p>
                  </a:txBody>
                  <a:tcPr marL="142875" marR="142875" marT="142875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8875" y="2486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46451"/>
              </p:ext>
            </p:extLst>
          </p:nvPr>
        </p:nvGraphicFramePr>
        <p:xfrm>
          <a:off x="914400" y="5181600"/>
          <a:ext cx="7467600" cy="56007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helvetica,geneva,arial"/>
                        </a:rPr>
                        <a:t>For every action there is an equal and opposite reaction.</a:t>
                      </a:r>
                      <a:endParaRPr lang="en-US" dirty="0"/>
                    </a:p>
                  </a:txBody>
                  <a:tcPr marL="142875" marR="142875" marT="142875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28875" y="3446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4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Psychologists wonder whether similar laws can be applied to psychological events.</a:t>
            </a:r>
          </a:p>
          <a:p>
            <a:r>
              <a:rPr lang="en-US" dirty="0" smtClean="0"/>
              <a:t>Instead of motion, the subject matter is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point of Newton’s second law is that the forces acting on an organism must be above level before an organism will act.</a:t>
            </a:r>
          </a:p>
          <a:p>
            <a:pPr lvl="1"/>
            <a:r>
              <a:rPr lang="en-US" dirty="0" smtClean="0"/>
              <a:t>i.e., </a:t>
            </a:r>
            <a:r>
              <a:rPr lang="en-US" b="1" dirty="0" smtClean="0"/>
              <a:t>threshold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Isaac Newton (1642-1727)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4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E.g. Psychometric threshold.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Isaac Newton (1642-1727)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ebvision.med.utah.edu/imageswv/Kall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3886200" cy="362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7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1324</Words>
  <Application>Microsoft Office PowerPoint</Application>
  <PresentationFormat>On-screen Show (4:3)</PresentationFormat>
  <Paragraphs>147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Last Class</vt:lpstr>
      <vt:lpstr>Psychology 4910</vt:lpstr>
      <vt:lpstr>The Renaissance</vt:lpstr>
      <vt:lpstr>René Descartes (1596-1650)</vt:lpstr>
      <vt:lpstr>René Descartes (1596-1650)</vt:lpstr>
      <vt:lpstr>René Descartes (1596-1650)</vt:lpstr>
      <vt:lpstr>Isaac Newton (1642-1727)</vt:lpstr>
      <vt:lpstr>Isaac Newton (1642-1727)</vt:lpstr>
      <vt:lpstr>Isaac Newton (1642-1727)</vt:lpstr>
      <vt:lpstr>The British Empiricists</vt:lpstr>
      <vt:lpstr>John Locke (1632-1704)</vt:lpstr>
      <vt:lpstr>John Locke (1632-1704)</vt:lpstr>
      <vt:lpstr>David Hume (1711-1776)</vt:lpstr>
      <vt:lpstr>David Hume (1711-1776)</vt:lpstr>
      <vt:lpstr>David Hume (1711-1776)</vt:lpstr>
      <vt:lpstr>James Mill (1773-1836)</vt:lpstr>
      <vt:lpstr>James Mill (1773-1836)</vt:lpstr>
      <vt:lpstr>John Stuart Mill (1773-1836)</vt:lpstr>
      <vt:lpstr>Mary Wollstonecraft (1759-97)</vt:lpstr>
      <vt:lpstr>Mary Wollstonecraft (1759-97)</vt:lpstr>
      <vt:lpstr>Mary Wollstonecraft (1759-97)</vt:lpstr>
      <vt:lpstr>Immanuel Kant (1724-1804)</vt:lpstr>
      <vt:lpstr>Kant’s “Second Copernican Revolution”</vt:lpstr>
      <vt:lpstr>Immanuel Kant (1724-1802)</vt:lpstr>
      <vt:lpstr>Immanuel Kant (1724-1802)</vt:lpstr>
      <vt:lpstr>Charles Darwin (1809-82)</vt:lpstr>
      <vt:lpstr>Charles Darwin (1809-82)</vt:lpstr>
      <vt:lpstr>Charles Darwin (1809-82)</vt:lpstr>
      <vt:lpstr>Evolution</vt:lpstr>
      <vt:lpstr>Evolution</vt:lpstr>
      <vt:lpstr>Darwin and Psychology</vt:lpstr>
    </vt:vector>
  </TitlesOfParts>
  <Company>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4910</dc:title>
  <dc:creator>jrdrover</dc:creator>
  <cp:lastModifiedBy>James drover</cp:lastModifiedBy>
  <cp:revision>28</cp:revision>
  <dcterms:created xsi:type="dcterms:W3CDTF">2015-11-02T16:15:27Z</dcterms:created>
  <dcterms:modified xsi:type="dcterms:W3CDTF">2016-01-12T13:16:23Z</dcterms:modified>
</cp:coreProperties>
</file>