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6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4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8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2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0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8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7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5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0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5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8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AB80-9582-4B57-B6C3-CE6B7CF554A0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BDFC4-0ECC-49A3-B657-DD7A7EBE4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6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Psychology 4910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0"/>
            <a:ext cx="5029200" cy="1752600"/>
          </a:xfrm>
        </p:spPr>
        <p:txBody>
          <a:bodyPr/>
          <a:lstStyle/>
          <a:p>
            <a:r>
              <a:rPr lang="en-US" dirty="0" smtClean="0"/>
              <a:t>Chapter 2</a:t>
            </a:r>
          </a:p>
          <a:p>
            <a:r>
              <a:rPr lang="en-US" dirty="0" smtClean="0"/>
              <a:t>Touchstones: The Origins of Psychological Thought.</a:t>
            </a:r>
            <a:endParaRPr lang="en-US" dirty="0"/>
          </a:p>
        </p:txBody>
      </p:sp>
      <p:pic>
        <p:nvPicPr>
          <p:cNvPr id="4" name="Picture 2" descr="https://upload.wikimedia.org/wikipedia/commons/a/ae/Aristotle_Altemps_Inv85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0"/>
            <a:ext cx="1752600" cy="2345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937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I Ching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Such circular models are important in psychology.</a:t>
            </a:r>
          </a:p>
          <a:p>
            <a:r>
              <a:rPr lang="en-US" dirty="0" smtClean="0"/>
              <a:t>Galen’s typology of temperaments consists of 4 temperaments.</a:t>
            </a:r>
          </a:p>
          <a:p>
            <a:pPr lvl="1"/>
            <a:r>
              <a:rPr lang="en-US" dirty="0" err="1" smtClean="0"/>
              <a:t>Melancholoic</a:t>
            </a:r>
            <a:r>
              <a:rPr lang="en-US" dirty="0" smtClean="0"/>
              <a:t> (pessimistic)</a:t>
            </a:r>
          </a:p>
          <a:p>
            <a:pPr lvl="1"/>
            <a:r>
              <a:rPr lang="en-US" dirty="0" smtClean="0"/>
              <a:t>Sanguine (sociable)</a:t>
            </a:r>
          </a:p>
          <a:p>
            <a:pPr lvl="1"/>
            <a:r>
              <a:rPr lang="en-US" dirty="0" smtClean="0"/>
              <a:t>Choleric (proud)</a:t>
            </a:r>
          </a:p>
          <a:p>
            <a:pPr lvl="1"/>
            <a:r>
              <a:rPr lang="en-US" dirty="0" smtClean="0"/>
              <a:t>Phlegmatic (controlled)</a:t>
            </a:r>
          </a:p>
          <a:p>
            <a:r>
              <a:rPr lang="en-US" dirty="0" smtClean="0"/>
              <a:t>These can be arranged in a circle.</a:t>
            </a:r>
          </a:p>
          <a:p>
            <a:endParaRPr lang="en-US" dirty="0"/>
          </a:p>
        </p:txBody>
      </p:sp>
      <p:pic>
        <p:nvPicPr>
          <p:cNvPr id="3074" name="Picture 2" descr="https://courses.candelalearning.com/ospsych/wp-content/uploads/sites/265/2015/02/CNX_Psych_11_01_FourTem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89693"/>
            <a:ext cx="3481387" cy="272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163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Aristotle (384-323 BC)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r>
              <a:rPr lang="en-US" dirty="0" smtClean="0"/>
              <a:t>Studied with Plato then became tutor to Alexander the Great.</a:t>
            </a:r>
          </a:p>
          <a:p>
            <a:r>
              <a:rPr lang="en-US" dirty="0" smtClean="0"/>
              <a:t>Founded the Lyceum.</a:t>
            </a:r>
          </a:p>
          <a:p>
            <a:r>
              <a:rPr lang="en-US" dirty="0" smtClean="0"/>
              <a:t>He saw the ability to reason as a human attribute that lasts throughout life.</a:t>
            </a:r>
            <a:endParaRPr lang="en-US" dirty="0"/>
          </a:p>
        </p:txBody>
      </p:sp>
      <p:pic>
        <p:nvPicPr>
          <p:cNvPr id="3074" name="Picture 2" descr="https://upload.wikimedia.org/wikipedia/commons/a/ae/Aristotle_Altemps_Inv85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28800"/>
            <a:ext cx="3124200" cy="4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497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Saw human behavior as purposive.  We act with certain ends in mind.</a:t>
            </a:r>
          </a:p>
          <a:p>
            <a:r>
              <a:rPr lang="en-US" dirty="0" smtClean="0"/>
              <a:t>He was the first to say that memory is governed by associations.</a:t>
            </a:r>
          </a:p>
          <a:p>
            <a:r>
              <a:rPr lang="en-US" dirty="0" smtClean="0"/>
              <a:t>One idea will follow another if the two were experienced in relation to each other.</a:t>
            </a:r>
          </a:p>
          <a:p>
            <a:r>
              <a:rPr lang="en-US" dirty="0" smtClean="0"/>
              <a:t>When we remember, we follow a chain of associated ideas until we recall what we’re looking for.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Aristotle (384-323 BC)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52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Aristotle hypothesized that associations are formed on the basis of:</a:t>
            </a:r>
          </a:p>
          <a:p>
            <a:pPr lvl="1"/>
            <a:r>
              <a:rPr lang="en-US" dirty="0" smtClean="0"/>
              <a:t>Similarity</a:t>
            </a:r>
          </a:p>
          <a:p>
            <a:pPr lvl="1"/>
            <a:r>
              <a:rPr lang="en-US" dirty="0" smtClean="0"/>
              <a:t>Contrast</a:t>
            </a:r>
          </a:p>
          <a:p>
            <a:pPr lvl="1"/>
            <a:r>
              <a:rPr lang="en-US" dirty="0" smtClean="0"/>
              <a:t>Contiguity</a:t>
            </a:r>
          </a:p>
          <a:p>
            <a:r>
              <a:rPr lang="en-US" dirty="0" smtClean="0"/>
              <a:t>These make up the first </a:t>
            </a:r>
            <a:r>
              <a:rPr lang="en-US" b="1" dirty="0" smtClean="0"/>
              <a:t>laws of association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Aristotle (384-323 BC)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213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9529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These associations have played a role in </a:t>
            </a:r>
            <a:r>
              <a:rPr lang="en-US" b="1" dirty="0" smtClean="0"/>
              <a:t>mnemonics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Method of Loci: a technique whereby items to be remembered are associated with a series of distinct locations.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Aristotle (384-323 BC)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Method of loc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81200"/>
            <a:ext cx="4495800" cy="329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18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Western psychology has its root among the ancient Greeks who speculated about issues such as the relationship between mind and body.</a:t>
            </a:r>
          </a:p>
          <a:p>
            <a:r>
              <a:rPr lang="en-US" dirty="0" smtClean="0"/>
              <a:t>Psychology is not just a Western invention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Lao-tzu</a:t>
            </a:r>
            <a:endParaRPr lang="en-US" dirty="0"/>
          </a:p>
        </p:txBody>
      </p:sp>
      <p:pic>
        <p:nvPicPr>
          <p:cNvPr id="1026" name="Picture 2" descr="http://www.catalyzingchange.org/wp-content/uploads/2014/01/Lao-Tz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15836"/>
            <a:ext cx="33813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33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Pythagoras (570-495 BC)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2578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Realized that reality had an underlying mathematical order.</a:t>
            </a:r>
          </a:p>
          <a:p>
            <a:pPr lvl="1"/>
            <a:r>
              <a:rPr lang="en-US" sz="2400" dirty="0" err="1" smtClean="0"/>
              <a:t>Eg</a:t>
            </a:r>
            <a:r>
              <a:rPr lang="en-US" sz="2400" dirty="0" smtClean="0"/>
              <a:t>. Blacksmith hammers</a:t>
            </a:r>
          </a:p>
          <a:p>
            <a:r>
              <a:rPr lang="en-US" sz="2800" dirty="0" smtClean="0"/>
              <a:t>Pythagoras focused on opposites. When the mixture of opposite tendencies is just right, we experience harmony.</a:t>
            </a:r>
          </a:p>
          <a:p>
            <a:r>
              <a:rPr lang="en-US" sz="2800" dirty="0" smtClean="0"/>
              <a:t>Our goal is a state in which the opposing forces within us are properly balanced.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659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Plato (427 – 347 BC)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76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Along with Socrates (469-399), Plato pondered whether our traits are </a:t>
            </a:r>
            <a:r>
              <a:rPr lang="en-US" dirty="0" smtClean="0"/>
              <a:t>innate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Innate Knowledge</a:t>
            </a:r>
            <a:r>
              <a:rPr lang="en-US" dirty="0" smtClean="0"/>
              <a:t>: We are in possession of all we need to know to understand fully our experience.</a:t>
            </a:r>
          </a:p>
          <a:p>
            <a:r>
              <a:rPr lang="en-US" dirty="0" smtClean="0"/>
              <a:t>We have the knowledge to solve new problems.</a:t>
            </a:r>
          </a:p>
          <a:p>
            <a:r>
              <a:rPr lang="en-US" dirty="0" smtClean="0"/>
              <a:t>If our deepest and most important ideas are innate, then where did they come from.</a:t>
            </a:r>
          </a:p>
          <a:p>
            <a:pPr lvl="1"/>
            <a:r>
              <a:rPr lang="en-US" dirty="0" smtClean="0"/>
              <a:t>The immortal soul.</a:t>
            </a:r>
            <a:endParaRPr lang="en-US" dirty="0"/>
          </a:p>
        </p:txBody>
      </p:sp>
      <p:pic>
        <p:nvPicPr>
          <p:cNvPr id="1030" name="Picture 6" descr="http://media-2.web.britannica.com/eb-media/88/149188-004-E9F3D5B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2914650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35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ythagoras Theorem Formu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47668"/>
            <a:ext cx="3838575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6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Lao-tzu (6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Century BC)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572000" cy="42671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wisdom of Lao-tzu is referred as </a:t>
            </a:r>
            <a:r>
              <a:rPr lang="en-US" b="1" dirty="0" smtClean="0"/>
              <a:t>Taoism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Taoism emphasizes the pervasiveness of change.</a:t>
            </a:r>
          </a:p>
          <a:p>
            <a:r>
              <a:rPr lang="en-US" dirty="0" smtClean="0"/>
              <a:t>It also emphasizes the passive observation of nature.</a:t>
            </a:r>
          </a:p>
          <a:p>
            <a:r>
              <a:rPr lang="en-US" dirty="0" smtClean="0"/>
              <a:t>Similar to scientific observation.</a:t>
            </a:r>
            <a:endParaRPr lang="en-US" dirty="0"/>
          </a:p>
        </p:txBody>
      </p:sp>
      <p:pic>
        <p:nvPicPr>
          <p:cNvPr id="3074" name="Picture 2" descr="https://skepticalswedishscientists.files.wordpress.com/2010/07/jane-goodall-observing-chimpanzees-in-tanzan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67000"/>
            <a:ext cx="396748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11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Scientific observation makes no assumptions about what nature must be, it begins with observations of what actually happens, regardless of theory </a:t>
            </a:r>
            <a:r>
              <a:rPr lang="en-US" smtClean="0"/>
              <a:t>or dogma.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Lao-tzu (6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Century BC)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15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I Ching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Also known as the </a:t>
            </a:r>
            <a:r>
              <a:rPr lang="en-US" i="1" dirty="0" smtClean="0"/>
              <a:t>Book of Changes.  </a:t>
            </a:r>
            <a:r>
              <a:rPr lang="en-US" dirty="0" smtClean="0"/>
              <a:t>It’s an expression of ancient Chinese cultures.</a:t>
            </a:r>
          </a:p>
          <a:p>
            <a:r>
              <a:rPr lang="en-US" dirty="0" smtClean="0"/>
              <a:t>The book introduces the binary system of yin and yang.</a:t>
            </a:r>
          </a:p>
          <a:p>
            <a:pPr lvl="1"/>
            <a:r>
              <a:rPr lang="en-US" dirty="0" smtClean="0"/>
              <a:t>Yin represents masculine, firm, and light.</a:t>
            </a:r>
          </a:p>
          <a:p>
            <a:pPr lvl="1"/>
            <a:r>
              <a:rPr lang="en-US" dirty="0" smtClean="0"/>
              <a:t>Yang represents feminine, yielding, and dark.</a:t>
            </a:r>
          </a:p>
          <a:p>
            <a:r>
              <a:rPr lang="en-US" dirty="0" smtClean="0"/>
              <a:t>These two powers change in a cyclical fashion.</a:t>
            </a:r>
            <a:endParaRPr lang="en-US" dirty="0"/>
          </a:p>
        </p:txBody>
      </p:sp>
      <p:pic>
        <p:nvPicPr>
          <p:cNvPr id="1026" name="Picture 2" descr="http://t2.gstatic.com/images?q=tbn:ANd9GcS2HNl3TMQLIkh7ZH5RuVnsrg6g_H9QH16VDsMApZUgXEqzXv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010747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044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I Ching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r>
              <a:rPr lang="en-US" dirty="0" smtClean="0"/>
              <a:t>This </a:t>
            </a:r>
            <a:r>
              <a:rPr lang="en-US" b="1" dirty="0" smtClean="0"/>
              <a:t>cyclical change</a:t>
            </a:r>
            <a:r>
              <a:rPr lang="en-US" dirty="0" smtClean="0"/>
              <a:t> is often represented as a circle.</a:t>
            </a:r>
            <a:endParaRPr lang="en-US" dirty="0"/>
          </a:p>
        </p:txBody>
      </p:sp>
      <p:pic>
        <p:nvPicPr>
          <p:cNvPr id="2050" name="Picture 2" descr="A circular diagram of I Ching hexagram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971800"/>
            <a:ext cx="3071980" cy="295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82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511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Psychology 4910</vt:lpstr>
      <vt:lpstr>Introduction</vt:lpstr>
      <vt:lpstr>Pythagoras (570-495 BC)</vt:lpstr>
      <vt:lpstr>Plato (427 – 347 BC)</vt:lpstr>
      <vt:lpstr>PowerPoint Presentation</vt:lpstr>
      <vt:lpstr>Lao-tzu (6th Century BC)</vt:lpstr>
      <vt:lpstr>Lao-tzu (6th Century BC)</vt:lpstr>
      <vt:lpstr>I Ching</vt:lpstr>
      <vt:lpstr>I Ching</vt:lpstr>
      <vt:lpstr>I Ching</vt:lpstr>
      <vt:lpstr>Aristotle (384-323 BC)</vt:lpstr>
      <vt:lpstr>PowerPoint Presentation</vt:lpstr>
      <vt:lpstr>Aristotle (384-323 BC)</vt:lpstr>
      <vt:lpstr>Aristotle (384-323 BC)</vt:lpstr>
    </vt:vector>
  </TitlesOfParts>
  <Company>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jrdrover</dc:creator>
  <cp:lastModifiedBy>James drover</cp:lastModifiedBy>
  <cp:revision>22</cp:revision>
  <dcterms:created xsi:type="dcterms:W3CDTF">2015-10-30T15:17:14Z</dcterms:created>
  <dcterms:modified xsi:type="dcterms:W3CDTF">2016-01-05T14:39:04Z</dcterms:modified>
</cp:coreProperties>
</file>