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  <p:sldId id="268" r:id="rId13"/>
    <p:sldId id="269" r:id="rId14"/>
    <p:sldId id="270" r:id="rId15"/>
    <p:sldId id="271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3B8-CAF4-4516-8B40-DBE305218EF9}" type="datetimeFigureOut">
              <a:rPr lang="en-CA" smtClean="0"/>
              <a:pPr/>
              <a:t>28/03/2016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CA4D-9621-49A6-BDE1-DCFDD5BA8A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731004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3B8-CAF4-4516-8B40-DBE305218EF9}" type="datetimeFigureOut">
              <a:rPr lang="en-CA" smtClean="0"/>
              <a:pPr/>
              <a:t>28/03/2016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CA4D-9621-49A6-BDE1-DCFDD5BA8A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692285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3B8-CAF4-4516-8B40-DBE305218EF9}" type="datetimeFigureOut">
              <a:rPr lang="en-CA" smtClean="0"/>
              <a:pPr/>
              <a:t>28/03/2016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CA4D-9621-49A6-BDE1-DCFDD5BA8A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41111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3B8-CAF4-4516-8B40-DBE305218EF9}" type="datetimeFigureOut">
              <a:rPr lang="en-CA" smtClean="0"/>
              <a:pPr/>
              <a:t>28/03/2016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CA4D-9621-49A6-BDE1-DCFDD5BA8A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939959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3B8-CAF4-4516-8B40-DBE305218EF9}" type="datetimeFigureOut">
              <a:rPr lang="en-CA" smtClean="0"/>
              <a:pPr/>
              <a:t>28/03/2016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CA4D-9621-49A6-BDE1-DCFDD5BA8A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791460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3B8-CAF4-4516-8B40-DBE305218EF9}" type="datetimeFigureOut">
              <a:rPr lang="en-CA" smtClean="0"/>
              <a:pPr/>
              <a:t>28/03/2016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CA4D-9621-49A6-BDE1-DCFDD5BA8A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80491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3B8-CAF4-4516-8B40-DBE305218EF9}" type="datetimeFigureOut">
              <a:rPr lang="en-CA" smtClean="0"/>
              <a:pPr/>
              <a:t>28/03/2016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CA4D-9621-49A6-BDE1-DCFDD5BA8A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719819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3B8-CAF4-4516-8B40-DBE305218EF9}" type="datetimeFigureOut">
              <a:rPr lang="en-CA" smtClean="0"/>
              <a:pPr/>
              <a:t>28/03/2016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CA4D-9621-49A6-BDE1-DCFDD5BA8A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219804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3B8-CAF4-4516-8B40-DBE305218EF9}" type="datetimeFigureOut">
              <a:rPr lang="en-CA" smtClean="0"/>
              <a:pPr/>
              <a:t>28/03/2016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CA4D-9621-49A6-BDE1-DCFDD5BA8A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31407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3B8-CAF4-4516-8B40-DBE305218EF9}" type="datetimeFigureOut">
              <a:rPr lang="en-CA" smtClean="0"/>
              <a:pPr/>
              <a:t>28/03/2016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CA4D-9621-49A6-BDE1-DCFDD5BA8A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258590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3B8-CAF4-4516-8B40-DBE305218EF9}" type="datetimeFigureOut">
              <a:rPr lang="en-CA" smtClean="0"/>
              <a:pPr/>
              <a:t>28/03/2016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CA4D-9621-49A6-BDE1-DCFDD5BA8A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74538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C53B8-CAF4-4516-8B40-DBE305218EF9}" type="datetimeFigureOut">
              <a:rPr lang="en-CA" smtClean="0"/>
              <a:pPr/>
              <a:t>28/03/2016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1CA4D-9621-49A6-BDE1-DCFDD5BA8AB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7874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Psychology 4910</a:t>
            </a:r>
            <a:endParaRPr lang="en-CA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3776464" cy="1752600"/>
          </a:xfrm>
        </p:spPr>
        <p:txBody>
          <a:bodyPr/>
          <a:lstStyle/>
          <a:p>
            <a:pPr algn="l"/>
            <a:r>
              <a:rPr lang="en-CA" dirty="0" smtClean="0"/>
              <a:t>Chapter 15 </a:t>
            </a:r>
          </a:p>
          <a:p>
            <a:pPr algn="l"/>
            <a:r>
              <a:rPr lang="en-CA" dirty="0" smtClean="0"/>
              <a:t>Cognitive Psychology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975097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Jerome S. Bruner (1915-)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3488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>
                <a:latin typeface="Candara" panose="020E0502030303020204" pitchFamily="34" charset="0"/>
              </a:rPr>
              <a:t>The New Look in Perception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1940s–50s: “New Look”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Research program in perception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Focused on effects of need, interest, and past experience on manner of organization of perceptual field 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/>
              <a:t>Minimax axiom</a:t>
            </a:r>
            <a:r>
              <a:rPr lang="en-US" dirty="0"/>
              <a:t>: People organize perceptual field in such a way as to maximize percepts relevant to current needs and expectations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Central axiom </a:t>
            </a:r>
          </a:p>
          <a:p>
            <a:endParaRPr lang="en-CA" dirty="0"/>
          </a:p>
        </p:txBody>
      </p:sp>
      <p:pic>
        <p:nvPicPr>
          <p:cNvPr id="4" name="Picture 2" descr="http://www.biografiasyvidas.com/biografia/b/fotos/brun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348880"/>
            <a:ext cx="323850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65881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50000"/>
                  </a:schemeClr>
                </a:solidFill>
              </a:rPr>
              <a:t>Jerome S. Bruner (1915-)</a:t>
            </a:r>
            <a:endParaRPr lang="en-CA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 fontScale="925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 smtClean="0">
                <a:latin typeface="Candara" panose="020E0502030303020204" pitchFamily="34" charset="0"/>
              </a:rPr>
              <a:t>The New Look in Perception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Events that do not fit our expectancies strike us an incongruous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Perceptual readiness</a:t>
            </a:r>
            <a:r>
              <a:rPr lang="en-US" dirty="0" smtClean="0"/>
              <a:t>: Degree to which one is prepared to perceive what is in the environment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Criticisms: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Inadequate controls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Too much emphasis on internal, personal determinants of perception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692685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50000"/>
                  </a:schemeClr>
                </a:solidFill>
              </a:rPr>
              <a:t>Ulric </a:t>
            </a:r>
            <a:r>
              <a:rPr lang="en-CA" dirty="0" err="1" smtClean="0">
                <a:solidFill>
                  <a:schemeClr val="tx2">
                    <a:lumMod val="50000"/>
                  </a:schemeClr>
                </a:solidFill>
              </a:rPr>
              <a:t>Neisser</a:t>
            </a:r>
            <a:r>
              <a:rPr lang="en-CA" dirty="0" smtClean="0">
                <a:solidFill>
                  <a:schemeClr val="tx2">
                    <a:lumMod val="50000"/>
                  </a:schemeClr>
                </a:solidFill>
              </a:rPr>
              <a:t> (1928-2012)</a:t>
            </a:r>
            <a:endParaRPr lang="en-CA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26968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Cognitive Psychology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Became the “bible of the new psychology”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Illustrates </a:t>
            </a:r>
            <a:r>
              <a:rPr lang="en-US" dirty="0" err="1">
                <a:solidFill>
                  <a:srgbClr val="000000"/>
                </a:solidFill>
              </a:rPr>
              <a:t>Neisser’s</a:t>
            </a:r>
            <a:r>
              <a:rPr lang="en-US" dirty="0">
                <a:solidFill>
                  <a:srgbClr val="000000"/>
                </a:solidFill>
              </a:rPr>
              <a:t> view of relationship between cognitive processes and computer programs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Became standard for most cognitive psychologists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Must be careful not to confuse the program with the computer it controls</a:t>
            </a:r>
          </a:p>
          <a:p>
            <a:endParaRPr lang="en-CA" dirty="0"/>
          </a:p>
        </p:txBody>
      </p:sp>
      <p:pic>
        <p:nvPicPr>
          <p:cNvPr id="1026" name="Picture 2" descr="http://www.psychologicalscience.org/redesign/wp-content/uploads/2012/04/Ulric-Neisser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492896"/>
            <a:ext cx="1905000" cy="2381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60436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Ulric </a:t>
            </a:r>
            <a:r>
              <a:rPr lang="en-CA" dirty="0" err="1">
                <a:solidFill>
                  <a:schemeClr val="tx2">
                    <a:lumMod val="50000"/>
                  </a:schemeClr>
                </a:solidFill>
              </a:rPr>
              <a:t>Neisser</a:t>
            </a: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 (1928-2012)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>
                <a:latin typeface="Candara" panose="020E0502030303020204" pitchFamily="34" charset="0"/>
              </a:rPr>
              <a:t>Cognitive </a:t>
            </a:r>
            <a:r>
              <a:rPr lang="en-US" b="1" dirty="0" smtClean="0">
                <a:latin typeface="Candara" panose="020E0502030303020204" pitchFamily="34" charset="0"/>
              </a:rPr>
              <a:t>Psychology, cont’d</a:t>
            </a:r>
            <a:endParaRPr lang="en-US" b="1" dirty="0">
              <a:latin typeface="Candara" panose="020E0502030303020204" pitchFamily="34" charset="0"/>
            </a:endParaRP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Traced flow of information through organism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/>
              <a:t>Icon </a:t>
            </a:r>
            <a:r>
              <a:rPr lang="en-US" dirty="0"/>
              <a:t>→ </a:t>
            </a:r>
            <a:r>
              <a:rPr lang="en-US" b="1" dirty="0"/>
              <a:t>Iconic storage </a:t>
            </a:r>
            <a:r>
              <a:rPr lang="en-US" dirty="0"/>
              <a:t>→ </a:t>
            </a:r>
            <a:r>
              <a:rPr lang="en-US" b="1" dirty="0"/>
              <a:t>Pattern recognition </a:t>
            </a:r>
            <a:r>
              <a:rPr lang="en-US" dirty="0"/>
              <a:t>→ </a:t>
            </a:r>
            <a:r>
              <a:rPr lang="en-US" b="1" dirty="0"/>
              <a:t>Attention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/>
              <a:t>Reappearance hypothesis</a:t>
            </a:r>
            <a:r>
              <a:rPr lang="en-US" dirty="0"/>
              <a:t>: Notion that information is retrieved from memory in the form in which it is stored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/>
              <a:t>Utilization hypothesis</a:t>
            </a:r>
            <a:r>
              <a:rPr lang="en-US" dirty="0"/>
              <a:t>: We store traces of earlier cognitive acts, not the products of those acts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4048372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Ulric </a:t>
            </a:r>
            <a:r>
              <a:rPr lang="en-CA" dirty="0" err="1">
                <a:solidFill>
                  <a:schemeClr val="tx2">
                    <a:lumMod val="50000"/>
                  </a:schemeClr>
                </a:solidFill>
              </a:rPr>
              <a:t>Neisser</a:t>
            </a: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 (1928-2012)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944"/>
          </a:xfrm>
        </p:spPr>
        <p:txBody>
          <a:bodyPr>
            <a:normAutofit fontScale="85000" lnSpcReduction="2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>
                <a:latin typeface="Candara" panose="020E0502030303020204" pitchFamily="34" charset="0"/>
              </a:rPr>
              <a:t>The Influence of </a:t>
            </a:r>
            <a:r>
              <a:rPr lang="en-US" b="1" dirty="0" err="1">
                <a:latin typeface="Candara" panose="020E0502030303020204" pitchFamily="34" charset="0"/>
              </a:rPr>
              <a:t>Neisser’s</a:t>
            </a:r>
            <a:r>
              <a:rPr lang="en-US" b="1" dirty="0">
                <a:latin typeface="Candara" panose="020E0502030303020204" pitchFamily="34" charset="0"/>
              </a:rPr>
              <a:t> Cognitive Psychology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Many treated experimental study of cognitive processes as if they existed in isolation from other psychological processes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Atkinson and Shiffrin model of memory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Sensory register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/>
              <a:t>Short-term store </a:t>
            </a:r>
            <a:r>
              <a:rPr lang="en-US" dirty="0"/>
              <a:t>(</a:t>
            </a:r>
            <a:r>
              <a:rPr lang="en-US" b="1" dirty="0"/>
              <a:t>working memory</a:t>
            </a:r>
            <a:r>
              <a:rPr lang="en-US" dirty="0"/>
              <a:t>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/>
              <a:t>Long-term store</a:t>
            </a:r>
          </a:p>
          <a:p>
            <a:endParaRPr lang="en-CA" dirty="0"/>
          </a:p>
        </p:txBody>
      </p:sp>
      <p:pic>
        <p:nvPicPr>
          <p:cNvPr id="9218" name="Picture 2" descr="http://www.simplypsychology.org/Multi-Store-Model%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653136"/>
            <a:ext cx="6552728" cy="18810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05856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Ulric </a:t>
            </a:r>
            <a:r>
              <a:rPr lang="en-CA" dirty="0" err="1">
                <a:solidFill>
                  <a:schemeClr val="tx2">
                    <a:lumMod val="50000"/>
                  </a:schemeClr>
                </a:solidFill>
              </a:rPr>
              <a:t>Neisser</a:t>
            </a: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 (1928-2012)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>
                <a:latin typeface="Candara" panose="020E0502030303020204" pitchFamily="34" charset="0"/>
              </a:rPr>
              <a:t>Cognition and Reality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err="1"/>
              <a:t>Neisser</a:t>
            </a:r>
            <a:r>
              <a:rPr lang="en-US" dirty="0"/>
              <a:t> turned away from information-processing psychology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Turned towards Gibson’s ecological approach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/>
              <a:t>Ecological validity</a:t>
            </a:r>
            <a:r>
              <a:rPr lang="en-US" dirty="0"/>
              <a:t>: Good theory should have something to say about what people do in real, culturally significant situation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err="1"/>
              <a:t>Neisser</a:t>
            </a:r>
            <a:r>
              <a:rPr lang="en-US" dirty="0"/>
              <a:t> proposed cyclical model of cognition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Begins with schema directing exploration of environment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Person has contact with information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Information corrects the schema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523871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>
                <a:solidFill>
                  <a:schemeClr val="tx2">
                    <a:lumMod val="50000"/>
                  </a:schemeClr>
                </a:solidFill>
              </a:rPr>
              <a:t>Amos </a:t>
            </a:r>
            <a:r>
              <a:rPr lang="en-CA" dirty="0" err="1" smtClean="0">
                <a:solidFill>
                  <a:schemeClr val="tx2">
                    <a:lumMod val="50000"/>
                  </a:schemeClr>
                </a:solidFill>
              </a:rPr>
              <a:t>Tversky</a:t>
            </a:r>
            <a:r>
              <a:rPr lang="en-CA" dirty="0" smtClean="0">
                <a:solidFill>
                  <a:schemeClr val="tx2">
                    <a:lumMod val="50000"/>
                  </a:schemeClr>
                </a:solidFill>
              </a:rPr>
              <a:t> (1937-96) and Daniel </a:t>
            </a:r>
            <a:r>
              <a:rPr lang="en-CA" dirty="0" err="1" smtClean="0">
                <a:solidFill>
                  <a:schemeClr val="tx2">
                    <a:lumMod val="50000"/>
                  </a:schemeClr>
                </a:solidFill>
              </a:rPr>
              <a:t>Kahneman</a:t>
            </a:r>
            <a:r>
              <a:rPr lang="en-CA" dirty="0" smtClean="0">
                <a:solidFill>
                  <a:schemeClr val="tx2">
                    <a:lumMod val="50000"/>
                  </a:schemeClr>
                </a:solidFill>
              </a:rPr>
              <a:t> (1934-)</a:t>
            </a:r>
            <a:endParaRPr lang="en-CA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338936" cy="2620888"/>
          </a:xfrm>
        </p:spPr>
        <p:txBody>
          <a:bodyPr/>
          <a:lstStyle/>
          <a:p>
            <a:r>
              <a:rPr lang="en-CA" dirty="0" smtClean="0"/>
              <a:t>Dual process theory in which judgment is the outcome of two distinct systems.</a:t>
            </a:r>
          </a:p>
          <a:p>
            <a:pPr lvl="1"/>
            <a:r>
              <a:rPr lang="en-CA" dirty="0" smtClean="0"/>
              <a:t>System 1 (Intuition)</a:t>
            </a:r>
          </a:p>
          <a:p>
            <a:pPr lvl="1"/>
            <a:r>
              <a:rPr lang="en-CA" dirty="0" smtClean="0"/>
              <a:t>System 2 (Reason)</a:t>
            </a:r>
            <a:endParaRPr lang="en-CA" dirty="0"/>
          </a:p>
        </p:txBody>
      </p:sp>
      <p:pic>
        <p:nvPicPr>
          <p:cNvPr id="3074" name="Picture 2" descr="http://andrewjameson.com/posts/files/%2F2013%2F02%2Fkahneman_tversk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365104"/>
            <a:ext cx="3888432" cy="22786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36815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Amos </a:t>
            </a:r>
            <a:r>
              <a:rPr lang="en-CA" dirty="0" err="1">
                <a:solidFill>
                  <a:schemeClr val="tx2">
                    <a:lumMod val="50000"/>
                  </a:schemeClr>
                </a:solidFill>
              </a:rPr>
              <a:t>Tversky</a:t>
            </a: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 (1937-96) and Daniel </a:t>
            </a:r>
            <a:r>
              <a:rPr lang="en-CA" dirty="0" err="1">
                <a:solidFill>
                  <a:schemeClr val="tx2">
                    <a:lumMod val="50000"/>
                  </a:schemeClr>
                </a:solidFill>
              </a:rPr>
              <a:t>Kahneman</a:t>
            </a: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 (1934-)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/>
              <a:t>Heuristics</a:t>
            </a:r>
            <a:r>
              <a:rPr lang="en-US" dirty="0"/>
              <a:t>: Rules of thumb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/>
              <a:t>Biases</a:t>
            </a:r>
            <a:r>
              <a:rPr lang="en-US" dirty="0"/>
              <a:t>: Ways in which we are predisposed to make judgments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Effective in some situations but misleading in others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err="1"/>
              <a:t>Tversky</a:t>
            </a:r>
            <a:r>
              <a:rPr lang="en-US" dirty="0"/>
              <a:t> and </a:t>
            </a:r>
            <a:r>
              <a:rPr lang="en-US" dirty="0" err="1"/>
              <a:t>Kahneman</a:t>
            </a:r>
            <a:r>
              <a:rPr lang="en-US" dirty="0"/>
              <a:t> uncovered several biases associated with particular heuristics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4005912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Amos </a:t>
            </a:r>
            <a:r>
              <a:rPr lang="en-CA" dirty="0" err="1">
                <a:solidFill>
                  <a:schemeClr val="tx2">
                    <a:lumMod val="50000"/>
                  </a:schemeClr>
                </a:solidFill>
              </a:rPr>
              <a:t>Tversky</a:t>
            </a: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 (1937-96) and Daniel </a:t>
            </a:r>
            <a:r>
              <a:rPr lang="en-CA" dirty="0" err="1">
                <a:solidFill>
                  <a:schemeClr val="tx2">
                    <a:lumMod val="50000"/>
                  </a:schemeClr>
                </a:solidFill>
              </a:rPr>
              <a:t>Kahneman</a:t>
            </a: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 (1934-)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Intuitive Statistics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People often rely on intuitive statistics when trying to estimate relative frequency  or proportion of times an event will occur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Law of large numbers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Law of averages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Gambler’s fallacy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805250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Amos </a:t>
            </a:r>
            <a:r>
              <a:rPr lang="en-CA" dirty="0" err="1">
                <a:solidFill>
                  <a:schemeClr val="tx2">
                    <a:lumMod val="50000"/>
                  </a:schemeClr>
                </a:solidFill>
              </a:rPr>
              <a:t>Tversky</a:t>
            </a: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 (1937-96) and Daniel </a:t>
            </a:r>
            <a:r>
              <a:rPr lang="en-CA" dirty="0" err="1">
                <a:solidFill>
                  <a:schemeClr val="tx2">
                    <a:lumMod val="50000"/>
                  </a:schemeClr>
                </a:solidFill>
              </a:rPr>
              <a:t>Kahneman</a:t>
            </a: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 (1934-)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sz="3100" b="1" dirty="0">
                <a:solidFill>
                  <a:srgbClr val="000000"/>
                </a:solidFill>
                <a:latin typeface="Candara" panose="020E0502030303020204" pitchFamily="34" charset="0"/>
              </a:rPr>
              <a:t>Representativeness and the Belief in the Law of Small Numbers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Law of small numbers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Belief that small sample should be representative of population from which it is drawn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Leads to use of the representativeness heuristic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Lopez: Even those with math training have trouble distinguishing random from non-random processes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39366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Introduction</a:t>
            </a:r>
            <a:endParaRPr lang="en-CA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Emerged as a reaction to </a:t>
            </a:r>
            <a:r>
              <a:rPr lang="en-US" dirty="0" err="1" smtClean="0"/>
              <a:t>behaviourism</a:t>
            </a:r>
            <a:endParaRPr lang="en-US" dirty="0" smtClean="0"/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Post-WWII emergence of information theory and computer science provides a framework for cognitive psychology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Also influenced by Chomsky’s theory of language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Cognitive psychology investigates those processes by which we understand ourselves and our environment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4526769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Amos </a:t>
            </a:r>
            <a:r>
              <a:rPr lang="en-CA" dirty="0" err="1">
                <a:solidFill>
                  <a:schemeClr val="tx2">
                    <a:lumMod val="50000"/>
                  </a:schemeClr>
                </a:solidFill>
              </a:rPr>
              <a:t>Tversky</a:t>
            </a: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 (1937-96) and Daniel </a:t>
            </a:r>
            <a:r>
              <a:rPr lang="en-CA" dirty="0" err="1">
                <a:solidFill>
                  <a:schemeClr val="tx2">
                    <a:lumMod val="50000"/>
                  </a:schemeClr>
                </a:solidFill>
              </a:rPr>
              <a:t>Kahneman</a:t>
            </a: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 (1934-)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Adjustment and Anchoring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When people make judgments of the magnitude of something, initial value to which they are exposed will bias their judgment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Discrepancy arises because people adjust estimates depending on starting value of sequence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Judgements are biased by aspects of situation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9504419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Amos </a:t>
            </a:r>
            <a:r>
              <a:rPr lang="en-CA" dirty="0" err="1">
                <a:solidFill>
                  <a:schemeClr val="tx2">
                    <a:lumMod val="50000"/>
                  </a:schemeClr>
                </a:solidFill>
              </a:rPr>
              <a:t>Tversky</a:t>
            </a: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 (1937-96) and Daniel </a:t>
            </a:r>
            <a:r>
              <a:rPr lang="en-CA" dirty="0" err="1">
                <a:solidFill>
                  <a:schemeClr val="tx2">
                    <a:lumMod val="50000"/>
                  </a:schemeClr>
                </a:solidFill>
              </a:rPr>
              <a:t>Kahneman</a:t>
            </a: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 (1934-)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Availability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Plays central role in the way we recall previous experiences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There may be experiences we have had that do not come readily to mind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When things are remembered more easily, we believe there are more of them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513911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The Concept of Information</a:t>
            </a:r>
            <a:endParaRPr lang="en-CA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Computing machine as </a:t>
            </a:r>
            <a:r>
              <a:rPr lang="en-US" i="1" dirty="0" smtClean="0"/>
              <a:t>information-processing system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Information is the opposite of uncertainty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Any event that reduces or eliminates uncertainty provides us with information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Information theory supplied the vocabulary for a new model of the process of communication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Channel of communication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Encoding/decoding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Inputs/outputs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Signals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346558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Noam Chomsky (1928-)</a:t>
            </a:r>
            <a:endParaRPr lang="en-CA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54960" cy="4997152"/>
          </a:xfrm>
        </p:spPr>
        <p:txBody>
          <a:bodyPr>
            <a:normAutofit fontScale="85000"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Reviewed Skinner’s </a:t>
            </a:r>
            <a:r>
              <a:rPr lang="en-US" i="1" dirty="0" smtClean="0"/>
              <a:t>Verbal Behavior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Argued that </a:t>
            </a:r>
            <a:r>
              <a:rPr lang="en-US" dirty="0" err="1" smtClean="0"/>
              <a:t>behaviourist</a:t>
            </a:r>
            <a:r>
              <a:rPr lang="en-US" dirty="0" smtClean="0"/>
              <a:t> principles could not explain any significant aspects of language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Any theory of language must explain the fact that natural language is inherently creative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People are continuously generating sentences they have never heard before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Language is not all about stimulus-response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Grammar is independent of meaning</a:t>
            </a:r>
          </a:p>
          <a:p>
            <a:endParaRPr lang="en-CA" dirty="0"/>
          </a:p>
        </p:txBody>
      </p:sp>
      <p:pic>
        <p:nvPicPr>
          <p:cNvPr id="1026" name="Picture 2" descr="https://upload.wikimedia.org/wikipedia/commons/6/6e/Chomsk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3029" y="2636912"/>
            <a:ext cx="1932133" cy="25821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32321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Noam Chomsky (1928-)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i="1" dirty="0" smtClean="0">
                <a:latin typeface="Candara" panose="020E0502030303020204" pitchFamily="34" charset="0"/>
              </a:rPr>
              <a:t>Syntactic Structures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Chomsky: Language understood in terms of levels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Surface structure</a:t>
            </a:r>
            <a:r>
              <a:rPr lang="en-US" dirty="0" smtClean="0"/>
              <a:t>: Level made up by particular words that make a sentence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Spoken one word at a time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Each successive word does not act as a stimulus for the next word in a sentence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Deep structure</a:t>
            </a:r>
            <a:r>
              <a:rPr lang="en-US" dirty="0" smtClean="0"/>
              <a:t>: Grammatical transformations from which surface structure is derived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Transformations are rules that replace one symbol with another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7485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Noam Chomsky (1928-)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 smtClean="0">
                <a:latin typeface="Candara" panose="020E0502030303020204" pitchFamily="34" charset="0"/>
              </a:rPr>
              <a:t>Cartesian Linguistics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Chomsky derived theory from that of Descartes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Descartes: 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Human </a:t>
            </a:r>
            <a:r>
              <a:rPr lang="en-US" dirty="0" err="1" smtClean="0"/>
              <a:t>behaviour</a:t>
            </a:r>
            <a:r>
              <a:rPr lang="en-US" dirty="0" smtClean="0"/>
              <a:t> cannot be understood in a completely mechanical manner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Held nativist belief that our most human capacities are innate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Chomsky: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All languages share principles which are “known unconsciously” by everyone 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Children possess language acquisition device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4294563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50000"/>
                  </a:schemeClr>
                </a:solidFill>
              </a:rPr>
              <a:t>George Miller (1920-2012)</a:t>
            </a:r>
            <a:endParaRPr lang="en-CA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58816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 smtClean="0">
                <a:latin typeface="Candara" panose="020E0502030303020204" pitchFamily="34" charset="0"/>
              </a:rPr>
              <a:t>The Magical Number Seven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Channel capacity</a:t>
            </a:r>
            <a:r>
              <a:rPr lang="en-US" dirty="0" smtClean="0"/>
              <a:t>: How much information can be accurately transmitted through the participant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Span of immediate memory</a:t>
            </a:r>
            <a:r>
              <a:rPr lang="en-US" dirty="0" smtClean="0"/>
              <a:t>: Amount of information we can hold in the mind at one time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Seven items, plus or minus two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Amount of information we can retain is quite limited</a:t>
            </a:r>
          </a:p>
          <a:p>
            <a:endParaRPr lang="en-CA" dirty="0"/>
          </a:p>
        </p:txBody>
      </p:sp>
      <p:pic>
        <p:nvPicPr>
          <p:cNvPr id="2050" name="Picture 2" descr="http://static01.nyt.com/images/2012/08/02/us/MILLER-obit/MILLER-obit-superJumb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772816"/>
            <a:ext cx="2404437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98679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50000"/>
                  </a:schemeClr>
                </a:solidFill>
              </a:rPr>
              <a:t>George Miller (1920-2012)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 smtClean="0">
                <a:latin typeface="Candara" panose="020E0502030303020204" pitchFamily="34" charset="0"/>
              </a:rPr>
              <a:t>Plans and the Structure of Behavior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Early attempt to give cognitive psychology a coherent theoretical framework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Drew on information theory, </a:t>
            </a:r>
            <a:r>
              <a:rPr lang="en-US" dirty="0" err="1" smtClean="0"/>
              <a:t>Chomskyian</a:t>
            </a:r>
            <a:r>
              <a:rPr lang="en-US" dirty="0" smtClean="0"/>
              <a:t> psycholinguistics, cybernetics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Feedback loop</a:t>
            </a:r>
            <a:r>
              <a:rPr lang="en-US" dirty="0" smtClean="0"/>
              <a:t>: Process in which output of one part of a system affects another part, which in turn affects the first part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TOTE mechanisms</a:t>
            </a:r>
            <a:r>
              <a:rPr lang="en-US" dirty="0" smtClean="0"/>
              <a:t>: Basic unit of </a:t>
            </a:r>
            <a:r>
              <a:rPr lang="en-US" dirty="0" err="1" smtClean="0"/>
              <a:t>behavioural</a:t>
            </a:r>
            <a:r>
              <a:rPr lang="en-US" dirty="0" smtClean="0"/>
              <a:t> control (test-operate-test-exit)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TOTE units nested within one another to form hierarchies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924508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50000"/>
                  </a:schemeClr>
                </a:solidFill>
              </a:rPr>
              <a:t>George Miller (1920-2012)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 smtClean="0">
                <a:latin typeface="Candara" panose="020E0502030303020204" pitchFamily="34" charset="0"/>
              </a:rPr>
              <a:t>Subjective </a:t>
            </a:r>
            <a:r>
              <a:rPr lang="en-US" b="1" dirty="0" err="1" smtClean="0">
                <a:latin typeface="Candara" panose="020E0502030303020204" pitchFamily="34" charset="0"/>
              </a:rPr>
              <a:t>Behaviourism</a:t>
            </a:r>
            <a:endParaRPr lang="en-US" b="1" dirty="0" smtClean="0">
              <a:latin typeface="Candara" panose="020E0502030303020204" pitchFamily="34" charset="0"/>
            </a:endParaRP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Thinking aloud</a:t>
            </a:r>
            <a:r>
              <a:rPr lang="en-US" dirty="0" smtClean="0"/>
              <a:t>: Technique used by psychologists interested in studying thought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What people say when asked to think aloud is different from what they say when asked to introspect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Subjective </a:t>
            </a:r>
            <a:r>
              <a:rPr lang="en-US" b="1" dirty="0" err="1" smtClean="0"/>
              <a:t>behaviourism</a:t>
            </a:r>
            <a:endParaRPr lang="en-US" b="1" dirty="0" smtClean="0"/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Attempted to balance objective methods of </a:t>
            </a:r>
            <a:r>
              <a:rPr lang="en-US" dirty="0" err="1" smtClean="0"/>
              <a:t>behaviourism</a:t>
            </a:r>
            <a:r>
              <a:rPr lang="en-US" dirty="0" smtClean="0"/>
              <a:t> with depth of subjective methods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649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1065</Words>
  <Application>Microsoft Office PowerPoint</Application>
  <PresentationFormat>On-screen Show (4:3)</PresentationFormat>
  <Paragraphs>133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Psychology 4910</vt:lpstr>
      <vt:lpstr>Introduction</vt:lpstr>
      <vt:lpstr>The Concept of Information</vt:lpstr>
      <vt:lpstr>Noam Chomsky (1928-)</vt:lpstr>
      <vt:lpstr>Noam Chomsky (1928-)</vt:lpstr>
      <vt:lpstr>Noam Chomsky (1928-)</vt:lpstr>
      <vt:lpstr>George Miller (1920-2012)</vt:lpstr>
      <vt:lpstr>George Miller (1920-2012)</vt:lpstr>
      <vt:lpstr>George Miller (1920-2012)</vt:lpstr>
      <vt:lpstr>Jerome S. Bruner (1915-)</vt:lpstr>
      <vt:lpstr>Jerome S. Bruner (1915-)</vt:lpstr>
      <vt:lpstr>Ulric Neisser (1928-2012)</vt:lpstr>
      <vt:lpstr>Ulric Neisser (1928-2012)</vt:lpstr>
      <vt:lpstr>Ulric Neisser (1928-2012)</vt:lpstr>
      <vt:lpstr>Ulric Neisser (1928-2012)</vt:lpstr>
      <vt:lpstr>Amos Tversky (1937-96) and Daniel Kahneman (1934-)</vt:lpstr>
      <vt:lpstr>Amos Tversky (1937-96) and Daniel Kahneman (1934-)</vt:lpstr>
      <vt:lpstr>Amos Tversky (1937-96) and Daniel Kahneman (1934-)</vt:lpstr>
      <vt:lpstr>Amos Tversky (1937-96) and Daniel Kahneman (1934-)</vt:lpstr>
      <vt:lpstr>Amos Tversky (1937-96) and Daniel Kahneman (1934-)</vt:lpstr>
      <vt:lpstr>Amos Tversky (1937-96) and Daniel Kahneman (1934-)</vt:lpstr>
    </vt:vector>
  </TitlesOfParts>
  <Company>Memorial University of Newfoundland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4910</dc:title>
  <dc:creator>James drover</dc:creator>
  <cp:lastModifiedBy>Jamie Drover</cp:lastModifiedBy>
  <cp:revision>8</cp:revision>
  <dcterms:created xsi:type="dcterms:W3CDTF">2015-12-27T19:53:29Z</dcterms:created>
  <dcterms:modified xsi:type="dcterms:W3CDTF">2016-03-28T15:27:58Z</dcterms:modified>
</cp:coreProperties>
</file>