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000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882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195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94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659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47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037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320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181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701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718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1801E-090C-496E-A000-3B3D0EE800C7}" type="datetimeFigureOut">
              <a:rPr lang="en-CA" smtClean="0"/>
              <a:t>20/03/2016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606D4-CF8D-4605-B739-C238875581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33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Psychology 4910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3704456" cy="1752600"/>
          </a:xfrm>
        </p:spPr>
        <p:txBody>
          <a:bodyPr/>
          <a:lstStyle/>
          <a:p>
            <a:r>
              <a:rPr lang="en-CA" dirty="0" smtClean="0"/>
              <a:t>Chapter 14</a:t>
            </a:r>
          </a:p>
          <a:p>
            <a:r>
              <a:rPr lang="en-CA" dirty="0" smtClean="0"/>
              <a:t>Humanistic Psychology</a:t>
            </a:r>
            <a:endParaRPr lang="en-CA" dirty="0"/>
          </a:p>
        </p:txBody>
      </p:sp>
      <p:pic>
        <p:nvPicPr>
          <p:cNvPr id="1026" name="Picture 2" descr="https://s-media-cache-ak0.pinimg.com/236x/56/62/ec/5662ecc04b6772a58787ef435f605b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771" y="3573016"/>
            <a:ext cx="2791265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759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CA" dirty="0" err="1" smtClean="0">
                <a:solidFill>
                  <a:schemeClr val="accent3">
                    <a:lumMod val="50000"/>
                  </a:schemeClr>
                </a:solidFill>
              </a:rPr>
              <a:t>Heirarchy</a:t>
            </a:r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 of Needs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Defined </a:t>
            </a:r>
            <a:r>
              <a:rPr lang="en-US" b="1" dirty="0" smtClean="0"/>
              <a:t>basic needs </a:t>
            </a:r>
            <a:r>
              <a:rPr lang="en-US" dirty="0" smtClean="0"/>
              <a:t>in terms of their importance to the health of the person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Needs may be organized hierarchically in the order in which they must be satisfied</a:t>
            </a:r>
          </a:p>
          <a:p>
            <a:endParaRPr lang="en-CA" dirty="0"/>
          </a:p>
        </p:txBody>
      </p:sp>
      <p:pic>
        <p:nvPicPr>
          <p:cNvPr id="4098" name="Picture 2" descr="https://upload.wikimedia.org/wikipedia/commons/thumb/3/33/MaslowsHierarchyOfNeeds.svg/2000px-MaslowsHierarchyOfNeed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590" y="3861048"/>
            <a:ext cx="3411978" cy="241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176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Actualizing Person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925144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If all basic needs are satisfied, a person can move on to </a:t>
            </a:r>
            <a:r>
              <a:rPr lang="en-US" b="1" dirty="0" smtClean="0"/>
              <a:t>self-actualization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Goldstein: “to become everything that one is capable of becoming”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Maslow: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i="1" dirty="0" err="1" smtClean="0"/>
              <a:t>Metamotivations</a:t>
            </a:r>
            <a:r>
              <a:rPr lang="en-US" dirty="0" smtClean="0"/>
              <a:t>: Motives beyond/above ordinary motives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Deficiency motives</a:t>
            </a:r>
            <a:r>
              <a:rPr lang="en-US" dirty="0" smtClean="0"/>
              <a:t>: That of which we are deprived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Self-actualizing person has </a:t>
            </a:r>
            <a:r>
              <a:rPr lang="en-US" b="1" dirty="0" smtClean="0"/>
              <a:t>Being values</a:t>
            </a:r>
            <a:r>
              <a:rPr lang="en-US" dirty="0" smtClean="0"/>
              <a:t> (B-values)</a:t>
            </a:r>
          </a:p>
          <a:p>
            <a:endParaRPr lang="en-CA" dirty="0"/>
          </a:p>
        </p:txBody>
      </p:sp>
      <p:pic>
        <p:nvPicPr>
          <p:cNvPr id="5122" name="Picture 2" descr="http://www.mememaker.net/static/images/memes/39916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756" y="2924944"/>
            <a:ext cx="3442300" cy="202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306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Peak Experiences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Similar to mystical experiences of a oneness with the world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Experience of awe, surrender, of something greater than oneself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Make people aware of centrality of B-values in their lives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Intrinsically valuable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Similar to a childlike way of being-in-the-world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Reduces feeling of alienation from the world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9269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Carl Rogers (1902-1987)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6048672" cy="4997152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Became synonymous with practice of clinical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Field that seeks to increase our understanding of human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r>
              <a:rPr lang="en-US" dirty="0" smtClean="0">
                <a:solidFill>
                  <a:srgbClr val="000000"/>
                </a:solidFill>
              </a:rPr>
              <a:t>; promote effective functioning of individuals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But practice did not begin with Rogers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err="1" smtClean="0">
                <a:solidFill>
                  <a:srgbClr val="000000"/>
                </a:solidFill>
              </a:rPr>
              <a:t>Lightner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Witmer</a:t>
            </a:r>
            <a:r>
              <a:rPr lang="en-US" dirty="0" smtClean="0">
                <a:solidFill>
                  <a:srgbClr val="000000"/>
                </a:solidFill>
              </a:rPr>
              <a:t> was first person in the US to define an area called “clinical psychology”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Developed conception of practice while working in schools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1896: Founded the first psychological clinic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Developed courses in clinical psychology</a:t>
            </a:r>
          </a:p>
          <a:p>
            <a:endParaRPr lang="en-CA" dirty="0"/>
          </a:p>
        </p:txBody>
      </p:sp>
      <p:pic>
        <p:nvPicPr>
          <p:cNvPr id="6146" name="Picture 2" descr="http://cdn-7.simplypsychology.org/carl-rog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564904"/>
            <a:ext cx="18859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939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Client-Centred Therapy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Non-directive psychotherapy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/>
              <a:t>Unconditional positive regard</a:t>
            </a:r>
            <a:r>
              <a:rPr lang="en-US" dirty="0" smtClean="0"/>
              <a:t>: Openness and receptiveness on the part of the therapist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Self-concept</a:t>
            </a:r>
            <a:r>
              <a:rPr lang="en-US" dirty="0" smtClean="0"/>
              <a:t>: The view a person has of themselves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Ideal self</a:t>
            </a:r>
            <a:r>
              <a:rPr lang="en-US" dirty="0" smtClean="0"/>
              <a:t>: The way a person wishes to be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Discrepancy between person’s self-concept and ideal self is source of discomfort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Empirically evaluated therapeutic techniques using card sorting technique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3137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What Happened to Humanistic Psychology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Fit well with </a:t>
            </a:r>
            <a:r>
              <a:rPr lang="en-US" i="1" dirty="0" smtClean="0">
                <a:solidFill>
                  <a:srgbClr val="000000"/>
                </a:solidFill>
              </a:rPr>
              <a:t>Zeitgeist</a:t>
            </a:r>
            <a:r>
              <a:rPr lang="en-US" dirty="0" smtClean="0">
                <a:solidFill>
                  <a:srgbClr val="000000"/>
                </a:solidFill>
              </a:rPr>
              <a:t> of American popular culture in 1960s and 1970s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1970s: Increasing criticism for lack of standards for legitimate forms of therapy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Contributing factor to decline: Leaders moved out of universities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Left theories unstudied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No graduate students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Increasingly conservative culture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777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George A. Kelly (1905-67)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Approach shared some characteristics of humanistic psychology but was still distinctive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Explored implications of the notion that people are scientists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“If all people are scientists than the history of scientific thinking is not the history of a few but the history of everyone” (</a:t>
            </a:r>
            <a:r>
              <a:rPr lang="en-US" dirty="0" err="1" smtClean="0">
                <a:solidFill>
                  <a:srgbClr val="000000"/>
                </a:solidFill>
              </a:rPr>
              <a:t>Benjafield</a:t>
            </a:r>
            <a:r>
              <a:rPr lang="en-US" dirty="0" smtClean="0">
                <a:solidFill>
                  <a:srgbClr val="000000"/>
                </a:solidFill>
              </a:rPr>
              <a:t>, 2008b)</a:t>
            </a:r>
          </a:p>
          <a:p>
            <a:endParaRPr lang="en-CA" dirty="0"/>
          </a:p>
        </p:txBody>
      </p:sp>
      <p:pic>
        <p:nvPicPr>
          <p:cNvPr id="7170" name="Picture 2" descr="http://webspace.ship.edu/cgboer/K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492895"/>
            <a:ext cx="1656184" cy="21714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850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The Psychology of Personal Constructs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People ultimately seek to anticipate real events so that their future reality may be better represented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To predict events, we need to be able to represent them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Constructs</a:t>
            </a:r>
            <a:r>
              <a:rPr lang="en-US" dirty="0" smtClean="0"/>
              <a:t>: A way in which two events are alike but different from a third event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Personal constructs</a:t>
            </a:r>
            <a:r>
              <a:rPr lang="en-US" dirty="0" smtClean="0"/>
              <a:t>: Individual ways of noting similarities and differences between events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8981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The Repertory Test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Method of eliciting individual’s personal constructs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Allows one to get an idea of how a person thinks about her or his acquaintances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Participant assigns names of acquaintances who best fit each role title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Each row gives participants a chance to generate their own constructs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3233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Humanistic Psychology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Both a movement within academic psychology and an essential part of cultural trends that characterized 1960s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Founders became well-known by general public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Combined European existentialism and American optimism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Distinguished themselves from psychoanalysis and </a:t>
            </a:r>
            <a:r>
              <a:rPr lang="en-US" dirty="0" err="1" smtClean="0"/>
              <a:t>behaviourism</a:t>
            </a:r>
            <a:r>
              <a:rPr lang="en-US" dirty="0" smtClean="0"/>
              <a:t>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The “Third Force”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Stressed importance of enabling people to reach their full potential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714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Humanistic Psychology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Existentialism</a:t>
            </a:r>
            <a:r>
              <a:rPr lang="en-US" dirty="0" smtClean="0"/>
              <a:t>: A doctrine that concentrates on the existence of the individual, who, being free and responsible, is held to be what he/she makes him/herself — OED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Existentialists united by common interest in human freedom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584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Ludwig Binswanger (1881-1966)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925144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Developed existential approach to psychotherapy; built on Martin Heidegger’s basic ideas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Heidegger was student of Husserl’s; influenced Sartre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Analyzed </a:t>
            </a:r>
            <a:r>
              <a:rPr lang="en-US" i="1" dirty="0" err="1" smtClean="0"/>
              <a:t>Dasein</a:t>
            </a:r>
            <a:r>
              <a:rPr lang="en-US" dirty="0" smtClean="0"/>
              <a:t>, or Being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 person is fundamentally concerned with the fact that he/she is a </a:t>
            </a:r>
            <a:r>
              <a:rPr lang="en-US" b="1" dirty="0" smtClean="0"/>
              <a:t>being-in-the-world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Phenomenological method is the only way to investigate the nature of being-in-the-world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Fear and despair are ways of being-in-the-world</a:t>
            </a:r>
          </a:p>
          <a:p>
            <a:endParaRPr lang="en-CA" dirty="0"/>
          </a:p>
        </p:txBody>
      </p:sp>
      <p:pic>
        <p:nvPicPr>
          <p:cNvPr id="2050" name="Picture 2" descr="http://www.phillwebb.net/topics/human/Binswanger/Binswange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64904"/>
            <a:ext cx="1905000" cy="2667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99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Ludwig Binswanger (1881-1966)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Binswanger originally trained as psychoanalyst; shifted to existential approach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People are spiritual as well as biological creatures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Psychotherapists must attend to the spiritual side of their patients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Must go beyond viewing patient as a biological object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Effective psychotherapy requires total commitment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endParaRPr lang="en-US" dirty="0" smtClean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5844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The Emergence of Humanistic </a:t>
            </a:r>
            <a:r>
              <a:rPr lang="en-CA" dirty="0" err="1" smtClean="0">
                <a:solidFill>
                  <a:schemeClr val="accent3">
                    <a:lumMod val="50000"/>
                  </a:schemeClr>
                </a:solidFill>
              </a:rPr>
              <a:t>Pscyhology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Convention of the American Psychological Association (1959):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American psychologists believed that existentialism added important dimensions to psychology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American psychologists disagreed with anti-scientific attitude expressed by many European existentialists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In general, the Americans believed that the Europeans had been too pessimistic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421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First Invitational Conference on Humanistic Psychology (November 1964, Old </a:t>
            </a:r>
            <a:r>
              <a:rPr lang="en-US" dirty="0" err="1" smtClean="0">
                <a:solidFill>
                  <a:srgbClr val="000000"/>
                </a:solidFill>
              </a:rPr>
              <a:t>Saybrook</a:t>
            </a:r>
            <a:r>
              <a:rPr lang="en-US" dirty="0" smtClean="0">
                <a:solidFill>
                  <a:srgbClr val="000000"/>
                </a:solidFill>
              </a:rPr>
              <a:t>, CT)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Central question: “Can the scientific functions of a humanistic psychological science be set forth?”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Theme: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Be critical of both </a:t>
            </a:r>
            <a:r>
              <a:rPr lang="en-US" dirty="0" err="1" smtClean="0">
                <a:solidFill>
                  <a:srgbClr val="000000"/>
                </a:solidFill>
              </a:rPr>
              <a:t>behaviourist</a:t>
            </a:r>
            <a:r>
              <a:rPr lang="en-US" dirty="0" smtClean="0">
                <a:solidFill>
                  <a:srgbClr val="000000"/>
                </a:solidFill>
              </a:rPr>
              <a:t> and psychoanalytic approaches to psychology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Both reduce human beings to biological creatures and biological drives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The Emergence of Humanistic </a:t>
            </a:r>
            <a:r>
              <a:rPr lang="en-CA" dirty="0" err="1" smtClean="0">
                <a:solidFill>
                  <a:schemeClr val="accent3">
                    <a:lumMod val="50000"/>
                  </a:schemeClr>
                </a:solidFill>
              </a:rPr>
              <a:t>Pscyhology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11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n-CA" sz="3800" dirty="0" smtClean="0">
                <a:solidFill>
                  <a:schemeClr val="accent3">
                    <a:lumMod val="50000"/>
                  </a:schemeClr>
                </a:solidFill>
              </a:rPr>
              <a:t>Charlotte </a:t>
            </a:r>
            <a:r>
              <a:rPr lang="en-CA" sz="3800" dirty="0" err="1" smtClean="0">
                <a:solidFill>
                  <a:schemeClr val="accent3">
                    <a:lumMod val="50000"/>
                  </a:schemeClr>
                </a:solidFill>
              </a:rPr>
              <a:t>Malachowski</a:t>
            </a:r>
            <a:r>
              <a:rPr lang="en-CA" sz="3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CA" sz="3800" dirty="0" err="1" smtClean="0">
                <a:solidFill>
                  <a:schemeClr val="accent3">
                    <a:lumMod val="50000"/>
                  </a:schemeClr>
                </a:solidFill>
              </a:rPr>
              <a:t>Bühler</a:t>
            </a:r>
            <a:r>
              <a:rPr lang="en-CA" sz="3800" dirty="0" smtClean="0">
                <a:solidFill>
                  <a:schemeClr val="accent3">
                    <a:lumMod val="50000"/>
                  </a:schemeClr>
                </a:solidFill>
              </a:rPr>
              <a:t> (1893-1974)</a:t>
            </a:r>
            <a:endParaRPr lang="en-CA" sz="3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4824536" cy="506916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Central characteristics of humanistic psychology: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Humanistic psychology studies the person as a whole and in relation to the groups to which they belong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 person cannot be understood within a single time frame, but only by considering the person’s entire life history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Intentionality underlies the processes by which a person sets their goals and values</a:t>
            </a:r>
          </a:p>
          <a:p>
            <a:endParaRPr lang="en-CA" dirty="0"/>
          </a:p>
        </p:txBody>
      </p:sp>
      <p:pic>
        <p:nvPicPr>
          <p:cNvPr id="1026" name="Picture 2" descr="Charlotte Büh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76872"/>
            <a:ext cx="1944216" cy="267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43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Abraham H. Maslow (1908-1970)</a:t>
            </a:r>
            <a:endParaRPr lang="en-C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4968552" cy="5040560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Influenced by anthropologist Ruth Benedict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Synergy</a:t>
            </a:r>
            <a:r>
              <a:rPr lang="en-US" dirty="0" smtClean="0"/>
              <a:t>: Degree to which needs of individual are consistent with demands of culture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/>
              <a:t>High-synergy culture</a:t>
            </a:r>
            <a:r>
              <a:rPr lang="en-US" dirty="0" smtClean="0"/>
              <a:t>: Being selfish also promotes the welfare of others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/>
              <a:t>Low-synergy culture</a:t>
            </a:r>
            <a:r>
              <a:rPr lang="en-US" dirty="0" smtClean="0"/>
              <a:t>: Needs of individual conflict with how culture wants individual to behave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Argued that society should attempt to create synergistic social institutions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endParaRPr lang="en-CA" dirty="0"/>
          </a:p>
        </p:txBody>
      </p:sp>
      <p:pic>
        <p:nvPicPr>
          <p:cNvPr id="3074" name="Picture 2" descr="https://upload.wikimedia.org/wikipedia/en/e/e0/Abraham_Mas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060848"/>
            <a:ext cx="25146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511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913</Words>
  <Application>Microsoft Office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Psychology 4910</vt:lpstr>
      <vt:lpstr>Humanistic Psychology</vt:lpstr>
      <vt:lpstr>Humanistic Psychology</vt:lpstr>
      <vt:lpstr>Ludwig Binswanger (1881-1966)</vt:lpstr>
      <vt:lpstr>Ludwig Binswanger (1881-1966)</vt:lpstr>
      <vt:lpstr>The Emergence of Humanistic Pscyhology</vt:lpstr>
      <vt:lpstr>The Emergence of Humanistic Pscyhology</vt:lpstr>
      <vt:lpstr>Charlotte Malachowski Bühler (1893-1974)</vt:lpstr>
      <vt:lpstr>Abraham H. Maslow (1908-1970)</vt:lpstr>
      <vt:lpstr>The Heirarchy of Needs</vt:lpstr>
      <vt:lpstr>Actualizing Person</vt:lpstr>
      <vt:lpstr>Peak Experiences</vt:lpstr>
      <vt:lpstr>Carl Rogers (1902-1987)</vt:lpstr>
      <vt:lpstr>Client-Centred Therapy</vt:lpstr>
      <vt:lpstr>What Happened to Humanistic Psychology</vt:lpstr>
      <vt:lpstr>George A. Kelly (1905-67)</vt:lpstr>
      <vt:lpstr>The Psychology of Personal Constructs</vt:lpstr>
      <vt:lpstr>The Repertory Test</vt:lpstr>
    </vt:vector>
  </TitlesOfParts>
  <Company>Memorial University of Newfoundland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James drover</dc:creator>
  <cp:lastModifiedBy>James drover</cp:lastModifiedBy>
  <cp:revision>6</cp:revision>
  <dcterms:created xsi:type="dcterms:W3CDTF">2015-12-23T17:06:26Z</dcterms:created>
  <dcterms:modified xsi:type="dcterms:W3CDTF">2016-03-20T17:37:44Z</dcterms:modified>
</cp:coreProperties>
</file>