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6" r:id="rId5"/>
    <p:sldId id="259" r:id="rId6"/>
    <p:sldId id="260" r:id="rId7"/>
    <p:sldId id="261" r:id="rId8"/>
    <p:sldId id="262" r:id="rId9"/>
    <p:sldId id="263" r:id="rId10"/>
    <p:sldId id="264" r:id="rId11"/>
    <p:sldId id="277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6108-30ED-40D9-A726-F6A93A3C0042}" type="datetimeFigureOut">
              <a:rPr lang="en-CA" smtClean="0"/>
              <a:pPr/>
              <a:t>23/03/2016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5E18-76DC-4378-A54D-0BC41B4F194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4139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6108-30ED-40D9-A726-F6A93A3C0042}" type="datetimeFigureOut">
              <a:rPr lang="en-CA" smtClean="0"/>
              <a:pPr/>
              <a:t>23/03/2016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5E18-76DC-4378-A54D-0BC41B4F194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177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6108-30ED-40D9-A726-F6A93A3C0042}" type="datetimeFigureOut">
              <a:rPr lang="en-CA" smtClean="0"/>
              <a:pPr/>
              <a:t>23/03/2016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5E18-76DC-4378-A54D-0BC41B4F194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7979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6108-30ED-40D9-A726-F6A93A3C0042}" type="datetimeFigureOut">
              <a:rPr lang="en-CA" smtClean="0"/>
              <a:pPr/>
              <a:t>23/03/2016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5E18-76DC-4378-A54D-0BC41B4F194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093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6108-30ED-40D9-A726-F6A93A3C0042}" type="datetimeFigureOut">
              <a:rPr lang="en-CA" smtClean="0"/>
              <a:pPr/>
              <a:t>23/03/2016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5E18-76DC-4378-A54D-0BC41B4F194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353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6108-30ED-40D9-A726-F6A93A3C0042}" type="datetimeFigureOut">
              <a:rPr lang="en-CA" smtClean="0"/>
              <a:pPr/>
              <a:t>23/03/2016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5E18-76DC-4378-A54D-0BC41B4F194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9561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6108-30ED-40D9-A726-F6A93A3C0042}" type="datetimeFigureOut">
              <a:rPr lang="en-CA" smtClean="0"/>
              <a:pPr/>
              <a:t>23/03/2016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5E18-76DC-4378-A54D-0BC41B4F194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3862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6108-30ED-40D9-A726-F6A93A3C0042}" type="datetimeFigureOut">
              <a:rPr lang="en-CA" smtClean="0"/>
              <a:pPr/>
              <a:t>23/03/2016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5E18-76DC-4378-A54D-0BC41B4F194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397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6108-30ED-40D9-A726-F6A93A3C0042}" type="datetimeFigureOut">
              <a:rPr lang="en-CA" smtClean="0"/>
              <a:pPr/>
              <a:t>23/03/2016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5E18-76DC-4378-A54D-0BC41B4F194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3232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6108-30ED-40D9-A726-F6A93A3C0042}" type="datetimeFigureOut">
              <a:rPr lang="en-CA" smtClean="0"/>
              <a:pPr/>
              <a:t>23/03/2016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5E18-76DC-4378-A54D-0BC41B4F194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896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6108-30ED-40D9-A726-F6A93A3C0042}" type="datetimeFigureOut">
              <a:rPr lang="en-CA" smtClean="0"/>
              <a:pPr/>
              <a:t>23/03/2016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5E18-76DC-4378-A54D-0BC41B4F194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2372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26108-30ED-40D9-A726-F6A93A3C0042}" type="datetimeFigureOut">
              <a:rPr lang="en-CA" smtClean="0"/>
              <a:pPr/>
              <a:t>23/03/2016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5E18-76DC-4378-A54D-0BC41B4F194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00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Psychology 4910</a:t>
            </a:r>
            <a:endParaRPr lang="en-C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861048"/>
            <a:ext cx="5936704" cy="1752600"/>
          </a:xfrm>
        </p:spPr>
        <p:txBody>
          <a:bodyPr/>
          <a:lstStyle/>
          <a:p>
            <a:pPr algn="l"/>
            <a:r>
              <a:rPr lang="en-CA" dirty="0" smtClean="0"/>
              <a:t>Chapter 13</a:t>
            </a:r>
          </a:p>
          <a:p>
            <a:pPr algn="l"/>
            <a:r>
              <a:rPr lang="en-CA" dirty="0" smtClean="0"/>
              <a:t>The Developmental </a:t>
            </a:r>
          </a:p>
          <a:p>
            <a:pPr algn="l"/>
            <a:r>
              <a:rPr lang="en-CA" dirty="0" smtClean="0"/>
              <a:t>Point of View</a:t>
            </a:r>
            <a:endParaRPr lang="en-CA" dirty="0"/>
          </a:p>
        </p:txBody>
      </p:sp>
      <p:pic>
        <p:nvPicPr>
          <p:cNvPr id="1026" name="Picture 2" descr="https://reflectionsofachronicanthropologist.files.wordpress.com/2011/05/child-psychology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501007"/>
            <a:ext cx="2469069" cy="3066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868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Heinz Werner (1890-1964)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Fixity versus Mobility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Later developmental levels not to displace earlier ones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As development proceeds, earlier levels become subordinated to later ones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Organisms attain greater range of operations; these are organized hierarchically, with later forms controlling earlier ones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Sometimes partial return to earlier modes of functioning can occur (regression, </a:t>
            </a:r>
            <a:r>
              <a:rPr lang="en-US" dirty="0" err="1" smtClean="0">
                <a:solidFill>
                  <a:srgbClr val="000000"/>
                </a:solidFill>
              </a:rPr>
              <a:t>spirality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pPr lvl="5">
              <a:buClr>
                <a:schemeClr val="bg1">
                  <a:lumMod val="50000"/>
                </a:schemeClr>
              </a:buClr>
            </a:pPr>
            <a:endParaRPr lang="en-US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4848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chemeClr val="tx2">
                    <a:lumMod val="75000"/>
                  </a:schemeClr>
                </a:solidFill>
              </a:rPr>
              <a:t>Last Class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CA" sz="2400" dirty="0" smtClean="0"/>
              <a:t>James Mark Baldwin: interact with the environment</a:t>
            </a:r>
          </a:p>
          <a:p>
            <a:r>
              <a:rPr lang="en-CA" sz="2400" dirty="0" smtClean="0"/>
              <a:t>Assimilation and accommodation; imitation</a:t>
            </a:r>
          </a:p>
          <a:p>
            <a:r>
              <a:rPr lang="en-CA" sz="2400" dirty="0" smtClean="0"/>
              <a:t>Heinz Werner: orthogenetic principle</a:t>
            </a:r>
          </a:p>
          <a:p>
            <a:r>
              <a:rPr lang="en-CA" sz="2400" dirty="0" smtClean="0"/>
              <a:t>Uniformity (word meanings) v. </a:t>
            </a:r>
            <a:r>
              <a:rPr lang="en-CA" sz="2400" dirty="0" err="1" smtClean="0"/>
              <a:t>multiformity</a:t>
            </a:r>
            <a:r>
              <a:rPr lang="en-CA" sz="2400" dirty="0" smtClean="0"/>
              <a:t>; process analysis</a:t>
            </a:r>
          </a:p>
          <a:p>
            <a:r>
              <a:rPr lang="en-CA" sz="2400" dirty="0" smtClean="0"/>
              <a:t>Continuity (e.g., mobility) v. discontinuity (thinking)</a:t>
            </a:r>
          </a:p>
          <a:p>
            <a:r>
              <a:rPr lang="en-CA" sz="2400" dirty="0" err="1" smtClean="0"/>
              <a:t>Unilinearity</a:t>
            </a:r>
            <a:r>
              <a:rPr lang="en-CA" sz="2400" dirty="0" smtClean="0"/>
              <a:t> (physical stimuli) v. </a:t>
            </a:r>
            <a:r>
              <a:rPr lang="en-CA" sz="2400" dirty="0" err="1" smtClean="0"/>
              <a:t>multilinearity</a:t>
            </a:r>
            <a:r>
              <a:rPr lang="en-CA" sz="2400" dirty="0" smtClean="0"/>
              <a:t> (physiognomic perception)</a:t>
            </a:r>
          </a:p>
        </p:txBody>
      </p:sp>
    </p:spTree>
    <p:extLst>
      <p:ext uri="{BB962C8B-B14F-4D97-AF65-F5344CB8AC3E}">
        <p14:creationId xmlns:p14="http://schemas.microsoft.com/office/powerpoint/2010/main" val="3839567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Heinz Werner (1890-1964)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err="1" smtClean="0">
                <a:latin typeface="Candara" panose="020E0502030303020204" pitchFamily="34" charset="0"/>
              </a:rPr>
              <a:t>Microgenesis</a:t>
            </a:r>
            <a:endParaRPr lang="en-US" b="1" dirty="0" smtClean="0">
              <a:latin typeface="Candara" panose="020E0502030303020204" pitchFamily="34" charset="0"/>
            </a:endParaRP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Developmental analysis can be extended to phenomena that develop over relatively brief periods of time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err="1" smtClean="0"/>
              <a:t>Microgenetic</a:t>
            </a:r>
            <a:r>
              <a:rPr lang="en-US" b="1" dirty="0" smtClean="0"/>
              <a:t> processes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Werner pioneered use of experimental technique to investigate </a:t>
            </a:r>
            <a:r>
              <a:rPr lang="en-US" dirty="0" err="1" smtClean="0"/>
              <a:t>microgenetic</a:t>
            </a:r>
            <a:r>
              <a:rPr lang="en-US" dirty="0" smtClean="0"/>
              <a:t> processes in perception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Backward masking technique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116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psychology.okstate.edu/museum/women/inhelder(piaget)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563134"/>
            <a:ext cx="3744416" cy="2272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Jean Piaget (1896–1980) and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Bärbel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Inhelder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 (1913–97)</a:t>
            </a:r>
            <a:endParaRPr lang="en-C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3268960"/>
          </a:xfrm>
        </p:spPr>
        <p:txBody>
          <a:bodyPr>
            <a:normAutofit fontScale="85000" lnSpcReduction="2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The Development of Intelligence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The Origins of Intelligence in Children (1963)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Logical thinking = hallmark of intelligence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Intelligence is rooted in biological processes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Adaptation = an invariant function of the organism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Organisms adapt by changing in response to the environment in ways that are not random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Assimilation and accommodation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848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Jean Piaget (1896–1980) and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Bärbel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Inhelder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 (1913–97)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The Development of Intelligence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The Origins of Intelligence in Children (1963)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Logical thinking = hallmark of intelligence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Intelligence is rooted in biological processes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Adaptation = an invariant function of the organism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Organisms adapt by changing in response to the environment in ways that are not random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Assimilation and accommodation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38569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Jean Piaget (1896–1980) and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Bärbel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Inhelder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 (1913–97)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latin typeface="Candara" panose="020E0502030303020204" pitchFamily="34" charset="0"/>
              </a:rPr>
              <a:t>Piaget’s Clinical Method</a:t>
            </a:r>
            <a:endParaRPr lang="en-US" b="1" dirty="0" smtClean="0"/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Clinical method</a:t>
            </a:r>
            <a:r>
              <a:rPr lang="en-US" dirty="0" smtClean="0"/>
              <a:t>: Open-ended series of questions designed to elicit a child’s viewpoint on the subject of an investigation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Important features: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Gaining the child’s confidence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Not appearing to be superior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Asking questions about all aspects of the matter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Avoiding suggestions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Criticized by some on grounds of objectivity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26258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Jean Piaget (1896–1980) and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Bärbel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Inhelder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 (1913–97)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latin typeface="Candara" panose="020E0502030303020204" pitchFamily="34" charset="0"/>
              </a:rPr>
              <a:t>Stages in the Development of Intelligence</a:t>
            </a:r>
            <a:endParaRPr lang="en-US" b="1" dirty="0" smtClean="0"/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Sensorimotor period (0–2 years)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Rudimentary interactions; initially, no distinction made between self and other objects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Preoperational period (2–7 years)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Symbolic play</a:t>
            </a:r>
            <a:r>
              <a:rPr lang="en-US" dirty="0" smtClean="0"/>
              <a:t>, language, improved memory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Concrete operational period (7–11 years)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Multiplication of classes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Formal operational period (12 years+)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Imagine and test various hypotheses about the world</a:t>
            </a:r>
          </a:p>
          <a:p>
            <a:pPr lvl="5">
              <a:buClr>
                <a:schemeClr val="bg1">
                  <a:lumMod val="50000"/>
                </a:schemeClr>
              </a:buClr>
            </a:pPr>
            <a:endParaRPr lang="en-US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7843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Jean Piaget (1896–1980) and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Bärbel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Inhelder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 (1913–97)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latin typeface="Candara" panose="020E0502030303020204" pitchFamily="34" charset="0"/>
              </a:rPr>
              <a:t>Piaget as a </a:t>
            </a:r>
            <a:r>
              <a:rPr lang="en-US" b="1" dirty="0" err="1" smtClean="0">
                <a:latin typeface="Candara" panose="020E0502030303020204" pitchFamily="34" charset="0"/>
              </a:rPr>
              <a:t>Structuralist</a:t>
            </a:r>
            <a:endParaRPr lang="en-US" b="1" dirty="0" smtClean="0">
              <a:latin typeface="Candara" panose="020E0502030303020204" pitchFamily="34" charset="0"/>
            </a:endParaRP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Structures must be understood in terms of the way they develop over time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Properties of developing structures:</a:t>
            </a:r>
          </a:p>
          <a:p>
            <a:pPr marL="9159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Wholeness: Structures develop over historical time and within the life individuals</a:t>
            </a:r>
          </a:p>
          <a:p>
            <a:pPr marL="9159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Systems of transformations: Wholeness of structures is not static</a:t>
            </a:r>
          </a:p>
          <a:p>
            <a:pPr marL="9159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Self-regulation: Tendency of structures to become self-regulating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4308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L. S. Vygotsky (1896-1934)</a:t>
            </a:r>
            <a:endParaRPr lang="en-C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5256584" cy="5141168"/>
          </a:xfrm>
        </p:spPr>
        <p:txBody>
          <a:bodyPr>
            <a:normAutofit fontScale="77500" lnSpcReduction="2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i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Thought and Language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Developmental process inherently social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Changes in society produce changes in human nature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Cannot study animals and humans the same way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Difference between humans and animals is the way that tools are used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Language is a distinctively human tool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Egocentric speech</a:t>
            </a:r>
            <a:r>
              <a:rPr lang="en-US" dirty="0" smtClean="0">
                <a:solidFill>
                  <a:srgbClr val="000000"/>
                </a:solidFill>
              </a:rPr>
              <a:t>—does not disappear but becomes </a:t>
            </a:r>
            <a:r>
              <a:rPr lang="en-US" i="1" dirty="0" smtClean="0">
                <a:solidFill>
                  <a:srgbClr val="000000"/>
                </a:solidFill>
              </a:rPr>
              <a:t>inner speech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Inner speech comes to control our mental life</a:t>
            </a:r>
            <a:endParaRPr lang="en-CA" dirty="0"/>
          </a:p>
        </p:txBody>
      </p:sp>
      <p:pic>
        <p:nvPicPr>
          <p:cNvPr id="4098" name="Picture 2" descr="https://upload.wikimedia.org/wikipedia/en/7/7e/Lev_Vygotsk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204864"/>
            <a:ext cx="2190326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462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L. S. Vygotsky (1896-1934)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The Zone of Proximal Development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One of Vygotsky’s most enduring concepts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Distance between actual level of development and level of potential development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Actual development level determined by standardized testing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Potential development level determined by more sensitive exploration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44835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34082"/>
          </a:xfrm>
        </p:spPr>
        <p:txBody>
          <a:bodyPr>
            <a:noAutofit/>
          </a:bodyPr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G. Stanley Hall (1844-1924)</a:t>
            </a:r>
            <a:endParaRPr lang="en-C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5770984" cy="4525963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sz="2400" b="1" dirty="0" smtClean="0">
                <a:latin typeface="Candara" panose="020E0502030303020204" pitchFamily="34" charset="0"/>
              </a:rPr>
              <a:t>The Theory of Recapitulation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E.H. Haeckel = “ontogeny recapitulates phylogeny”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b="1" dirty="0" smtClean="0"/>
              <a:t>Ontogeny</a:t>
            </a:r>
            <a:r>
              <a:rPr lang="en-US" sz="2400" dirty="0" smtClean="0"/>
              <a:t>: Individual development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b="1" dirty="0" smtClean="0"/>
              <a:t>Recapitulation</a:t>
            </a:r>
            <a:r>
              <a:rPr lang="en-US" sz="2400" dirty="0" smtClean="0"/>
              <a:t>: To restate, review, summarize; recurring theme in developmental theory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b="1" dirty="0" smtClean="0"/>
              <a:t>Phylogeny</a:t>
            </a:r>
            <a:r>
              <a:rPr lang="en-US" sz="2400" dirty="0" smtClean="0"/>
              <a:t>: Evolutionary development of a species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Development involves repeating the most important changes in form evolved by our ancestors</a:t>
            </a:r>
          </a:p>
          <a:p>
            <a:endParaRPr lang="en-CA" sz="2400" dirty="0"/>
          </a:p>
        </p:txBody>
      </p:sp>
      <p:pic>
        <p:nvPicPr>
          <p:cNvPr id="19458" name="Picture 2" descr="http://psychodevelopment.weebly.com/uploads/5/3/6/3/53637271/9236299_or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772816"/>
            <a:ext cx="2723124" cy="3470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80141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Erik H. </a:t>
            </a:r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Erikson </a:t>
            </a:r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(1902-1994)</a:t>
            </a:r>
            <a:endParaRPr lang="en-C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26968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Lifespan Developmental Psychology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Heavily influenced by Freudian theories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Emphasized importance of early childhood experiences in shaping adult personality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Childhood and Society (1950)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Stages of development that occur throughout the entire life cycle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Shifted developmental psychology from child-focus to lifespan focus</a:t>
            </a:r>
          </a:p>
          <a:p>
            <a:endParaRPr lang="en-CA" dirty="0"/>
          </a:p>
        </p:txBody>
      </p:sp>
      <p:pic>
        <p:nvPicPr>
          <p:cNvPr id="5122" name="Picture 2" descr="http://www.learn.ppdictionary.com/person2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20888"/>
            <a:ext cx="2057400" cy="308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31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Erik H. </a:t>
            </a:r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Erikson </a:t>
            </a:r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(1902-1994)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err="1" smtClean="0"/>
              <a:t>Epigenesis</a:t>
            </a:r>
            <a:r>
              <a:rPr lang="en-US" dirty="0" smtClean="0"/>
              <a:t>: Developmental stages unfold in a necessary sequence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Progression through stages modulated by society in which a person develops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Theory postulates a “</a:t>
            </a:r>
            <a:r>
              <a:rPr lang="en-US" dirty="0" err="1" smtClean="0"/>
              <a:t>cogwheeling</a:t>
            </a:r>
            <a:r>
              <a:rPr lang="en-US" dirty="0" smtClean="0"/>
              <a:t> of the life cycles”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People are inherently social beings and caring for others is a key part of human evolution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Stages do not proceed like links on a chain; they may overlap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08262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Erik H. </a:t>
            </a:r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Erikson </a:t>
            </a:r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(1902-1994)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The Eight Stages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Basic trust vs mistrust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Autonomy vs shame and doubt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Initiative vs guilt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Industry vs inferiority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Identity vs identity diffusion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Intimacy vs isolation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Generativity vs stagnation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Integrity vs despair</a:t>
            </a:r>
          </a:p>
          <a:p>
            <a:pPr lvl="6">
              <a:buClr>
                <a:schemeClr val="bg1">
                  <a:lumMod val="50000"/>
                </a:schemeClr>
              </a:buClr>
            </a:pPr>
            <a:endParaRPr lang="en-US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73252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08918"/>
          </a:xfrm>
        </p:spPr>
        <p:txBody>
          <a:bodyPr>
            <a:noAutofit/>
          </a:bodyPr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G. Stanley Hall (1844-1924)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2248"/>
            <a:ext cx="8229600" cy="3773016"/>
          </a:xfrm>
        </p:spPr>
        <p:txBody>
          <a:bodyPr>
            <a:normAutofit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Gathered data on childhood activities through use of questionnaires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Found “there is next to nothing of pedagogic value the knowledge of which it is safe to assume at the outset of school life”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Scope of Hall’s work was enormous; sent out thousands of questionnaires in two years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Method was taken up by many; the </a:t>
            </a:r>
            <a:r>
              <a:rPr lang="en-US" sz="2400" b="1" dirty="0" smtClean="0"/>
              <a:t>child study movement</a:t>
            </a:r>
            <a:r>
              <a:rPr lang="en-US" sz="2400" dirty="0" smtClean="0"/>
              <a:t> flourished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Formed bond between teachers and psychologists</a:t>
            </a:r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69422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CA" sz="3200" dirty="0">
                <a:solidFill>
                  <a:schemeClr val="tx2">
                    <a:lumMod val="75000"/>
                  </a:schemeClr>
                </a:solidFill>
              </a:rPr>
              <a:t>Last Class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en-CA" sz="2400" dirty="0" smtClean="0"/>
              <a:t>D. O. Hebb: Learning theory based on neuropsychology.</a:t>
            </a:r>
          </a:p>
          <a:p>
            <a:pPr lvl="1"/>
            <a:r>
              <a:rPr lang="en-CA" sz="2000" dirty="0" smtClean="0"/>
              <a:t>Related learning to neural changes in the brain.</a:t>
            </a:r>
          </a:p>
          <a:p>
            <a:pPr lvl="1"/>
            <a:r>
              <a:rPr lang="en-CA" sz="2000" dirty="0" smtClean="0"/>
              <a:t>Cell Assemblies: Neurons that become associated.</a:t>
            </a:r>
          </a:p>
          <a:p>
            <a:pPr lvl="1"/>
            <a:r>
              <a:rPr lang="en-CA" sz="2000" dirty="0" smtClean="0"/>
              <a:t>Hebb’s Rule and phantom limbs.</a:t>
            </a:r>
          </a:p>
          <a:p>
            <a:r>
              <a:rPr lang="en-CA" sz="2400" dirty="0" smtClean="0"/>
              <a:t>Bandura: Link between clinical and experimental psychology</a:t>
            </a:r>
            <a:endParaRPr lang="en-CA" sz="2400" dirty="0"/>
          </a:p>
          <a:p>
            <a:pPr lvl="1"/>
            <a:r>
              <a:rPr lang="en-CA" sz="2000" dirty="0" smtClean="0"/>
              <a:t>Social Learning Theory</a:t>
            </a:r>
          </a:p>
          <a:p>
            <a:pPr lvl="1"/>
            <a:r>
              <a:rPr lang="en-CA" sz="2000" dirty="0" smtClean="0"/>
              <a:t>Modelling through observational learning</a:t>
            </a:r>
          </a:p>
          <a:p>
            <a:r>
              <a:rPr lang="en-CA" sz="2400" dirty="0" smtClean="0"/>
              <a:t>Mary Cover Jones: Behaviour Modification; </a:t>
            </a:r>
          </a:p>
          <a:p>
            <a:pPr lvl="1"/>
            <a:r>
              <a:rPr lang="en-CA" sz="2000" dirty="0" smtClean="0"/>
              <a:t>Systematic Desensitization</a:t>
            </a:r>
          </a:p>
          <a:p>
            <a:r>
              <a:rPr lang="en-CA" sz="2400" dirty="0" smtClean="0"/>
              <a:t>G. Stanley Hall</a:t>
            </a:r>
          </a:p>
          <a:p>
            <a:pPr lvl="1"/>
            <a:r>
              <a:rPr lang="en-US" sz="2000" dirty="0"/>
              <a:t>ontogeny recapitulates </a:t>
            </a:r>
            <a:r>
              <a:rPr lang="en-US" sz="2000" dirty="0" smtClean="0"/>
              <a:t>phylogeny</a:t>
            </a:r>
          </a:p>
          <a:p>
            <a:pPr lvl="1"/>
            <a:r>
              <a:rPr lang="en-US" sz="2000" dirty="0" smtClean="0"/>
              <a:t>Used questionnaires to gather info on children.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96161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06090"/>
          </a:xfrm>
        </p:spPr>
        <p:txBody>
          <a:bodyPr>
            <a:noAutofit/>
          </a:bodyPr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James Mark Baldwin (1861-1934)</a:t>
            </a:r>
            <a:endParaRPr lang="en-C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4216"/>
            <a:ext cx="5698976" cy="4637112"/>
          </a:xfrm>
        </p:spPr>
        <p:txBody>
          <a:bodyPr>
            <a:normAutofit fontScale="925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sz="2400" b="1" dirty="0" smtClean="0">
                <a:latin typeface="Candara" panose="020E0502030303020204" pitchFamily="34" charset="0"/>
              </a:rPr>
              <a:t>Psychology of Mental Development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Development occurs through series of interactions between child and environment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b="1" dirty="0" smtClean="0"/>
              <a:t>Assimilation</a:t>
            </a:r>
            <a:r>
              <a:rPr lang="en-US" sz="2400" dirty="0" smtClean="0"/>
              <a:t>: Tendency to respond to environment in familiar ways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b="1" dirty="0" smtClean="0"/>
              <a:t>Accommodation</a:t>
            </a:r>
            <a:r>
              <a:rPr lang="en-US" sz="2400" dirty="0" smtClean="0"/>
              <a:t>: Tendency to respond to environment in novel ways that changing circumstances may require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b="1" dirty="0" smtClean="0"/>
              <a:t>Imitation</a:t>
            </a:r>
            <a:r>
              <a:rPr lang="en-US" sz="2400" dirty="0" smtClean="0"/>
              <a:t>: Major way in which accommodation takes place; leads to development of new responses</a:t>
            </a:r>
          </a:p>
          <a:p>
            <a:pPr lvl="3">
              <a:buClr>
                <a:schemeClr val="bg1">
                  <a:lumMod val="50000"/>
                </a:schemeClr>
              </a:buClr>
            </a:pPr>
            <a:endParaRPr lang="en-US" sz="2400" dirty="0" smtClean="0"/>
          </a:p>
          <a:p>
            <a:endParaRPr lang="en-CA" sz="2400" dirty="0"/>
          </a:p>
        </p:txBody>
      </p:sp>
      <p:sp>
        <p:nvSpPr>
          <p:cNvPr id="17410" name="AutoShape 2" descr="Image result for james mark baldw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2" name="Picture 4" descr="https://upload.wikimedia.org/wikipedia/commons/4/4a/James_Mark_Baldwin_19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204864"/>
            <a:ext cx="2511547" cy="31379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378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Heinz Werner (1890-1964)</a:t>
            </a:r>
            <a:endParaRPr lang="en-CA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5472608" cy="4997152"/>
          </a:xfrm>
        </p:spPr>
        <p:txBody>
          <a:bodyPr>
            <a:normAutofit fontScale="77500" lnSpcReduction="2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latin typeface="Candara" panose="020E0502030303020204" pitchFamily="34" charset="0"/>
              </a:rPr>
              <a:t>The Comparative Psychology of Mental Development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Best-known work; originally published in German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Approach to psychology was comparative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Examining the relation between developmental processes in different cultures as well as in different species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Development not restricted to the study of the development of individuals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Orthogenetic principle</a:t>
            </a:r>
            <a:r>
              <a:rPr lang="en-US" dirty="0" smtClean="0"/>
              <a:t>: Development proceeds from state of </a:t>
            </a:r>
            <a:r>
              <a:rPr lang="en-US" dirty="0" err="1" smtClean="0"/>
              <a:t>globality</a:t>
            </a:r>
            <a:r>
              <a:rPr lang="en-US" dirty="0" smtClean="0"/>
              <a:t> to state of increasing differentiation</a:t>
            </a:r>
          </a:p>
          <a:p>
            <a:endParaRPr lang="en-CA" dirty="0"/>
          </a:p>
        </p:txBody>
      </p:sp>
      <p:pic>
        <p:nvPicPr>
          <p:cNvPr id="2050" name="Picture 2" descr="http://lh6.ggpht.com/_NNjxeW9ewEc/TKM3cva8nPI/AAAAAAAAE5M/yTng9geZri4/tmp8961_thumb_thumb.jpg?imgmax=8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204864"/>
            <a:ext cx="2376264" cy="321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75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Heinz Werner (1890-1964)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latin typeface="Candara" panose="020E0502030303020204" pitchFamily="34" charset="0"/>
              </a:rPr>
              <a:t>Uniformity versus </a:t>
            </a:r>
            <a:r>
              <a:rPr lang="en-US" b="1" dirty="0" err="1" smtClean="0">
                <a:latin typeface="Candara" panose="020E0502030303020204" pitchFamily="34" charset="0"/>
              </a:rPr>
              <a:t>Multiformity</a:t>
            </a:r>
            <a:endParaRPr lang="en-US" b="1" dirty="0" smtClean="0">
              <a:latin typeface="Candara" panose="020E0502030303020204" pitchFamily="34" charset="0"/>
            </a:endParaRP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Uniformity</a:t>
            </a:r>
            <a:r>
              <a:rPr lang="en-US" dirty="0" smtClean="0"/>
              <a:t>: </a:t>
            </a:r>
            <a:r>
              <a:rPr lang="en-US" dirty="0" err="1" smtClean="0"/>
              <a:t>Behaviour</a:t>
            </a:r>
            <a:r>
              <a:rPr lang="en-US" dirty="0" smtClean="0"/>
              <a:t> tends to converge from isolated units towards integrated wholes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Ability of children to identify word meanings as a function of context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err="1" smtClean="0"/>
              <a:t>Multiformity</a:t>
            </a:r>
            <a:r>
              <a:rPr lang="en-US" dirty="0" smtClean="0"/>
              <a:t>: </a:t>
            </a:r>
            <a:r>
              <a:rPr lang="en-US" dirty="0" err="1" smtClean="0"/>
              <a:t>Behaviour</a:t>
            </a:r>
            <a:r>
              <a:rPr lang="en-US" dirty="0" smtClean="0"/>
              <a:t> tends to become increasingly differentiated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Methods children use to arrive at solutions to problems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Process analysis</a:t>
            </a:r>
            <a:r>
              <a:rPr lang="en-US" dirty="0" smtClean="0"/>
              <a:t>: Examines in detail and over time the way in which person arrives at particular achievement</a:t>
            </a:r>
          </a:p>
          <a:p>
            <a:pPr lvl="4">
              <a:buClr>
                <a:schemeClr val="bg1">
                  <a:lumMod val="50000"/>
                </a:schemeClr>
              </a:buClr>
            </a:pPr>
            <a:endParaRPr lang="en-US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7820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Heinz Werner (1890-1964)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latin typeface="Candara" panose="020E0502030303020204" pitchFamily="34" charset="0"/>
              </a:rPr>
              <a:t>Continuity versus Discontinuity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Central issue in developmental psychology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Child’s ability to interact with the world in increasingly differentiated (precise) and integrated (well-organized) way develops smoothly but also shows emergence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Emergence</a:t>
            </a:r>
            <a:r>
              <a:rPr lang="en-US" dirty="0" smtClean="0"/>
              <a:t>: Later forms of </a:t>
            </a:r>
            <a:r>
              <a:rPr lang="en-US" dirty="0" err="1" smtClean="0"/>
              <a:t>behaviour</a:t>
            </a:r>
            <a:r>
              <a:rPr lang="en-US" dirty="0" smtClean="0"/>
              <a:t> have properties not found in earlier forms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3823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75000"/>
                  </a:schemeClr>
                </a:solidFill>
              </a:rPr>
              <a:t>Heinz Werner (1890-1964)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err="1" smtClean="0">
                <a:latin typeface="Candara" panose="020E0502030303020204" pitchFamily="34" charset="0"/>
              </a:rPr>
              <a:t>Unilinearity</a:t>
            </a:r>
            <a:r>
              <a:rPr lang="en-US" b="1" dirty="0" smtClean="0">
                <a:latin typeface="Candara" panose="020E0502030303020204" pitchFamily="34" charset="0"/>
              </a:rPr>
              <a:t> versus </a:t>
            </a:r>
            <a:r>
              <a:rPr lang="en-US" b="1" dirty="0" err="1" smtClean="0">
                <a:latin typeface="Candara" panose="020E0502030303020204" pitchFamily="34" charset="0"/>
              </a:rPr>
              <a:t>Multilinearity</a:t>
            </a:r>
            <a:endParaRPr lang="en-US" b="1" dirty="0" smtClean="0">
              <a:latin typeface="Candara" panose="020E0502030303020204" pitchFamily="34" charset="0"/>
            </a:endParaRP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err="1" smtClean="0"/>
              <a:t>Unilinearity</a:t>
            </a:r>
            <a:r>
              <a:rPr lang="en-US" dirty="0" smtClean="0"/>
              <a:t>: All developmental processes progress in the same way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err="1" smtClean="0"/>
              <a:t>Multilinearity</a:t>
            </a:r>
            <a:r>
              <a:rPr lang="en-US" dirty="0" smtClean="0"/>
              <a:t>: Individuals also develop in idiosyncratic ways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Werner recognized individual differences in development as “specializations” e.g. physiognomic perception.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Development of distinction between subject (self) and object (world) is central developmental achievement</a:t>
            </a:r>
          </a:p>
          <a:p>
            <a:pPr lvl="4">
              <a:buClr>
                <a:schemeClr val="bg1">
                  <a:lumMod val="50000"/>
                </a:schemeClr>
              </a:buClr>
            </a:pPr>
            <a:endParaRPr lang="en-US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8968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1257</Words>
  <Application>Microsoft Office PowerPoint</Application>
  <PresentationFormat>On-screen Show (4:3)</PresentationFormat>
  <Paragraphs>160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Psychology 4910</vt:lpstr>
      <vt:lpstr>G. Stanley Hall (1844-1924)</vt:lpstr>
      <vt:lpstr>G. Stanley Hall (1844-1924)</vt:lpstr>
      <vt:lpstr>Last Class</vt:lpstr>
      <vt:lpstr>James Mark Baldwin (1861-1934)</vt:lpstr>
      <vt:lpstr>Heinz Werner (1890-1964)</vt:lpstr>
      <vt:lpstr>Heinz Werner (1890-1964)</vt:lpstr>
      <vt:lpstr>Heinz Werner (1890-1964)</vt:lpstr>
      <vt:lpstr>Heinz Werner (1890-1964)</vt:lpstr>
      <vt:lpstr>Heinz Werner (1890-1964)</vt:lpstr>
      <vt:lpstr>Last Class</vt:lpstr>
      <vt:lpstr>Heinz Werner (1890-1964)</vt:lpstr>
      <vt:lpstr>Jean Piaget (1896–1980) and Bärbel Inhelder (1913–97)</vt:lpstr>
      <vt:lpstr>Jean Piaget (1896–1980) and Bärbel Inhelder (1913–97)</vt:lpstr>
      <vt:lpstr>Jean Piaget (1896–1980) and Bärbel Inhelder (1913–97)</vt:lpstr>
      <vt:lpstr>Jean Piaget (1896–1980) and Bärbel Inhelder (1913–97)</vt:lpstr>
      <vt:lpstr>Jean Piaget (1896–1980) and Bärbel Inhelder (1913–97)</vt:lpstr>
      <vt:lpstr>L. S. Vygotsky (1896-1934)</vt:lpstr>
      <vt:lpstr>L. S. Vygotsky (1896-1934)</vt:lpstr>
      <vt:lpstr>Erik H. Erikson (1902-1994)</vt:lpstr>
      <vt:lpstr>Erik H. Erikson (1902-1994)</vt:lpstr>
      <vt:lpstr>Erik H. Erikson (1902-1994)</vt:lpstr>
    </vt:vector>
  </TitlesOfParts>
  <Company>Memorial University of Newfoundland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4910</dc:title>
  <dc:creator>James drover</dc:creator>
  <cp:lastModifiedBy>James drover</cp:lastModifiedBy>
  <cp:revision>18</cp:revision>
  <dcterms:created xsi:type="dcterms:W3CDTF">2015-12-14T16:46:50Z</dcterms:created>
  <dcterms:modified xsi:type="dcterms:W3CDTF">2016-03-23T10:51:53Z</dcterms:modified>
</cp:coreProperties>
</file>