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9" r:id="rId12"/>
    <p:sldId id="280" r:id="rId13"/>
    <p:sldId id="281" r:id="rId14"/>
    <p:sldId id="274" r:id="rId15"/>
    <p:sldId id="275" r:id="rId16"/>
    <p:sldId id="276" r:id="rId17"/>
    <p:sldId id="277" r:id="rId18"/>
    <p:sldId id="278" r:id="rId19"/>
    <p:sldId id="271" r:id="rId20"/>
    <p:sldId id="272" r:id="rId21"/>
    <p:sldId id="273" r:id="rId22"/>
    <p:sldId id="269" r:id="rId23"/>
    <p:sldId id="270" r:id="rId24"/>
    <p:sldId id="266" r:id="rId25"/>
    <p:sldId id="267" r:id="rId26"/>
    <p:sldId id="26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1A60-F4B8-4763-8B80-FE36BD1F0896}" type="datetimeFigureOut">
              <a:rPr lang="en-CA" smtClean="0"/>
              <a:pPr/>
              <a:t>09/03/2016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749D5-6BE3-49DE-ACEC-BB592C47839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420995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1A60-F4B8-4763-8B80-FE36BD1F0896}" type="datetimeFigureOut">
              <a:rPr lang="en-CA" smtClean="0"/>
              <a:pPr/>
              <a:t>09/03/2016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749D5-6BE3-49DE-ACEC-BB592C47839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416721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1A60-F4B8-4763-8B80-FE36BD1F0896}" type="datetimeFigureOut">
              <a:rPr lang="en-CA" smtClean="0"/>
              <a:pPr/>
              <a:t>09/03/2016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749D5-6BE3-49DE-ACEC-BB592C47839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23774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1A60-F4B8-4763-8B80-FE36BD1F0896}" type="datetimeFigureOut">
              <a:rPr lang="en-CA" smtClean="0"/>
              <a:pPr/>
              <a:t>09/03/2016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749D5-6BE3-49DE-ACEC-BB592C47839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876877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1A60-F4B8-4763-8B80-FE36BD1F0896}" type="datetimeFigureOut">
              <a:rPr lang="en-CA" smtClean="0"/>
              <a:pPr/>
              <a:t>09/03/2016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749D5-6BE3-49DE-ACEC-BB592C47839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356581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1A60-F4B8-4763-8B80-FE36BD1F0896}" type="datetimeFigureOut">
              <a:rPr lang="en-CA" smtClean="0"/>
              <a:pPr/>
              <a:t>09/03/2016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749D5-6BE3-49DE-ACEC-BB592C47839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43901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1A60-F4B8-4763-8B80-FE36BD1F0896}" type="datetimeFigureOut">
              <a:rPr lang="en-CA" smtClean="0"/>
              <a:pPr/>
              <a:t>09/03/2016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749D5-6BE3-49DE-ACEC-BB592C47839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791336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1A60-F4B8-4763-8B80-FE36BD1F0896}" type="datetimeFigureOut">
              <a:rPr lang="en-CA" smtClean="0"/>
              <a:pPr/>
              <a:t>09/03/2016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749D5-6BE3-49DE-ACEC-BB592C47839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842791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1A60-F4B8-4763-8B80-FE36BD1F0896}" type="datetimeFigureOut">
              <a:rPr lang="en-CA" smtClean="0"/>
              <a:pPr/>
              <a:t>09/03/2016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749D5-6BE3-49DE-ACEC-BB592C47839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9966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1A60-F4B8-4763-8B80-FE36BD1F0896}" type="datetimeFigureOut">
              <a:rPr lang="en-CA" smtClean="0"/>
              <a:pPr/>
              <a:t>09/03/2016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749D5-6BE3-49DE-ACEC-BB592C47839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229895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1A60-F4B8-4763-8B80-FE36BD1F0896}" type="datetimeFigureOut">
              <a:rPr lang="en-CA" smtClean="0"/>
              <a:pPr/>
              <a:t>09/03/2016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749D5-6BE3-49DE-ACEC-BB592C47839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67428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B1A60-F4B8-4763-8B80-FE36BD1F0896}" type="datetimeFigureOut">
              <a:rPr lang="en-CA" smtClean="0"/>
              <a:pPr/>
              <a:t>09/03/2016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749D5-6BE3-49DE-ACEC-BB592C47839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958559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Psychology 4910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2624336" cy="1752600"/>
          </a:xfrm>
        </p:spPr>
        <p:txBody>
          <a:bodyPr/>
          <a:lstStyle/>
          <a:p>
            <a:r>
              <a:rPr lang="en-CA" dirty="0" smtClean="0"/>
              <a:t>Chapter 12</a:t>
            </a:r>
          </a:p>
          <a:p>
            <a:r>
              <a:rPr lang="en-CA" dirty="0" smtClean="0"/>
              <a:t>Theories of </a:t>
            </a:r>
          </a:p>
          <a:p>
            <a:r>
              <a:rPr lang="en-CA" dirty="0" smtClean="0"/>
              <a:t>Learning</a:t>
            </a:r>
            <a:endParaRPr lang="en-CA" dirty="0"/>
          </a:p>
        </p:txBody>
      </p:sp>
      <p:pic>
        <p:nvPicPr>
          <p:cNvPr id="1026" name="Picture 2" descr="https://s-media-cache-ak0.pinimg.com/736x/a3/31/0b/a3310b489453a5a445886f1349304ec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933056"/>
            <a:ext cx="4752528" cy="19802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91333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Postulates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 smtClean="0">
                <a:solidFill>
                  <a:srgbClr val="000000"/>
                </a:solidFill>
                <a:latin typeface="Candara" panose="020E0502030303020204" pitchFamily="34" charset="0"/>
              </a:rPr>
              <a:t>Major Intervening Variables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i="1" dirty="0" smtClean="0">
                <a:solidFill>
                  <a:srgbClr val="000000"/>
                </a:solidFill>
              </a:rPr>
              <a:t>Drive</a:t>
            </a:r>
            <a:r>
              <a:rPr lang="en-US" dirty="0" smtClean="0">
                <a:solidFill>
                  <a:srgbClr val="000000"/>
                </a:solidFill>
              </a:rPr>
              <a:t> (D): Major motivational concept in Hull’s theory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Increases as a function of the amount of time that has elapsed since the last reinforcement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e.g., Drive decreases immediately after feeding an animal, then steadily increases until the next feeding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2838075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en-CA" dirty="0">
                <a:solidFill>
                  <a:srgbClr val="FF0000"/>
                </a:solidFill>
              </a:rPr>
              <a:t>Postulates</a:t>
            </a:r>
            <a:endParaRPr lang="en-CA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93096"/>
          </a:xfrm>
        </p:spPr>
        <p:txBody>
          <a:bodyPr>
            <a:normAutofit fontScale="92500" lnSpcReduction="1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sz="2800" b="1" dirty="0">
                <a:solidFill>
                  <a:srgbClr val="000000"/>
                </a:solidFill>
                <a:latin typeface="Candara" panose="020E0502030303020204" pitchFamily="34" charset="0"/>
              </a:rPr>
              <a:t>Major Intervening </a:t>
            </a:r>
            <a:r>
              <a:rPr lang="en-US" sz="2800" b="1" dirty="0" smtClean="0">
                <a:solidFill>
                  <a:srgbClr val="000000"/>
                </a:solidFill>
                <a:latin typeface="Candara" panose="020E0502030303020204" pitchFamily="34" charset="0"/>
              </a:rPr>
              <a:t>Variables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2600" dirty="0" smtClean="0">
                <a:solidFill>
                  <a:srgbClr val="000000"/>
                </a:solidFill>
              </a:rPr>
              <a:t>Habits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600" dirty="0" smtClean="0">
                <a:solidFill>
                  <a:srgbClr val="000000"/>
                </a:solidFill>
              </a:rPr>
              <a:t>Learned </a:t>
            </a:r>
            <a:r>
              <a:rPr lang="en-US" sz="2600" dirty="0">
                <a:solidFill>
                  <a:srgbClr val="000000"/>
                </a:solidFill>
              </a:rPr>
              <a:t>connections between stimuli and response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600" dirty="0">
                <a:solidFill>
                  <a:srgbClr val="000000"/>
                </a:solidFill>
              </a:rPr>
              <a:t>Formed as a result of reinforcement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2600" i="1" dirty="0">
                <a:solidFill>
                  <a:srgbClr val="000000"/>
                </a:solidFill>
              </a:rPr>
              <a:t>Habit strength </a:t>
            </a:r>
            <a:r>
              <a:rPr lang="en-US" sz="2600" dirty="0">
                <a:solidFill>
                  <a:srgbClr val="000000"/>
                </a:solidFill>
              </a:rPr>
              <a:t>(</a:t>
            </a:r>
            <a:r>
              <a:rPr lang="en-US" sz="2600" baseline="-25000" dirty="0">
                <a:solidFill>
                  <a:srgbClr val="000000"/>
                </a:solidFill>
              </a:rPr>
              <a:t>S</a:t>
            </a:r>
            <a:r>
              <a:rPr lang="en-US" sz="2600" dirty="0">
                <a:solidFill>
                  <a:srgbClr val="000000"/>
                </a:solidFill>
              </a:rPr>
              <a:t>H</a:t>
            </a:r>
            <a:r>
              <a:rPr lang="en-US" sz="2600" baseline="-25000" dirty="0">
                <a:solidFill>
                  <a:srgbClr val="000000"/>
                </a:solidFill>
              </a:rPr>
              <a:t>R</a:t>
            </a:r>
            <a:r>
              <a:rPr lang="en-US" sz="2600" dirty="0">
                <a:solidFill>
                  <a:srgbClr val="000000"/>
                </a:solidFill>
              </a:rPr>
              <a:t>): Defined as a function of the number of reinforcements</a:t>
            </a:r>
            <a:r>
              <a:rPr lang="en-US" sz="2600" dirty="0" smtClean="0">
                <a:solidFill>
                  <a:srgbClr val="000000"/>
                </a:solidFill>
              </a:rPr>
              <a:t>:</a:t>
            </a:r>
            <a:endParaRPr lang="en-US" sz="2600" baseline="-25000" dirty="0">
              <a:solidFill>
                <a:srgbClr val="000000"/>
              </a:solidFill>
            </a:endParaRPr>
          </a:p>
          <a:p>
            <a:pPr marL="914400" indent="0">
              <a:buClr>
                <a:schemeClr val="bg1">
                  <a:lumMod val="50000"/>
                </a:schemeClr>
              </a:buClr>
              <a:buNone/>
            </a:pPr>
            <a:r>
              <a:rPr lang="en-US" sz="2600" baseline="-25000" dirty="0">
                <a:solidFill>
                  <a:srgbClr val="000000"/>
                </a:solidFill>
              </a:rPr>
              <a:t>S</a:t>
            </a:r>
            <a:r>
              <a:rPr lang="en-US" sz="2600" dirty="0">
                <a:solidFill>
                  <a:srgbClr val="000000"/>
                </a:solidFill>
              </a:rPr>
              <a:t>H</a:t>
            </a:r>
            <a:r>
              <a:rPr lang="en-US" sz="2600" baseline="-25000" dirty="0">
                <a:solidFill>
                  <a:srgbClr val="000000"/>
                </a:solidFill>
              </a:rPr>
              <a:t>R</a:t>
            </a:r>
            <a:r>
              <a:rPr lang="en-US" sz="2600" dirty="0">
                <a:solidFill>
                  <a:srgbClr val="000000"/>
                </a:solidFill>
              </a:rPr>
              <a:t> = 1 − 11</a:t>
            </a:r>
            <a:r>
              <a:rPr lang="en-US" sz="2600" baseline="30000" dirty="0">
                <a:solidFill>
                  <a:srgbClr val="000000"/>
                </a:solidFill>
              </a:rPr>
              <a:t>−</a:t>
            </a:r>
            <a:r>
              <a:rPr lang="en-US" sz="2600" baseline="30000" dirty="0" smtClean="0">
                <a:solidFill>
                  <a:srgbClr val="000000"/>
                </a:solidFill>
              </a:rPr>
              <a:t>aN</a:t>
            </a:r>
            <a:endParaRPr lang="en-US" sz="2600" baseline="-25000" dirty="0">
              <a:solidFill>
                <a:srgbClr val="000000"/>
              </a:solidFill>
            </a:endParaRP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Habit strength is equal to 1 minus 11 to the minus </a:t>
            </a:r>
            <a:r>
              <a:rPr lang="en-US" i="1" dirty="0" err="1">
                <a:solidFill>
                  <a:srgbClr val="000000"/>
                </a:solidFill>
              </a:rPr>
              <a:t>aN</a:t>
            </a:r>
            <a:endParaRPr lang="en-US" i="1" dirty="0">
              <a:solidFill>
                <a:srgbClr val="000000"/>
              </a:solidFill>
            </a:endParaRP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i="1" dirty="0">
                <a:solidFill>
                  <a:srgbClr val="000000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Number of times a response to a stimulus has been reinforced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i="1" dirty="0">
                <a:solidFill>
                  <a:srgbClr val="000000"/>
                </a:solidFill>
              </a:rPr>
              <a:t>a</a:t>
            </a:r>
            <a:r>
              <a:rPr lang="en-US" dirty="0">
                <a:solidFill>
                  <a:srgbClr val="000000"/>
                </a:solidFill>
              </a:rPr>
              <a:t> = Constant value (~.03)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34082"/>
          </a:xfrm>
        </p:spPr>
        <p:txBody>
          <a:bodyPr>
            <a:noAutofit/>
          </a:bodyPr>
          <a:lstStyle/>
          <a:p>
            <a:r>
              <a:rPr lang="en-CA" sz="4000" dirty="0">
                <a:solidFill>
                  <a:srgbClr val="FF0000"/>
                </a:solidFill>
              </a:rPr>
              <a:t>Postulates</a:t>
            </a:r>
            <a:endParaRPr lang="en-CA" sz="40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2952328"/>
          </a:xfrm>
        </p:spPr>
        <p:txBody>
          <a:bodyPr>
            <a:normAutofit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sz="2400" b="1" i="1" dirty="0">
                <a:solidFill>
                  <a:srgbClr val="000000"/>
                </a:solidFill>
                <a:latin typeface="Candara" panose="020E0502030303020204" pitchFamily="34" charset="0"/>
              </a:rPr>
              <a:t>Major Intervening Variables, cont’d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i="1" dirty="0">
                <a:solidFill>
                  <a:srgbClr val="000000"/>
                </a:solidFill>
              </a:rPr>
              <a:t>Stimulus-intensity dynamism</a:t>
            </a:r>
            <a:r>
              <a:rPr lang="en-US" sz="2400" dirty="0">
                <a:solidFill>
                  <a:srgbClr val="000000"/>
                </a:solidFill>
              </a:rPr>
              <a:t> (V): Amount of energy possessed by a stimulus that impinges on the organism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i="1" dirty="0">
                <a:solidFill>
                  <a:srgbClr val="000000"/>
                </a:solidFill>
              </a:rPr>
              <a:t>Incentive motivation</a:t>
            </a:r>
            <a:r>
              <a:rPr lang="en-US" sz="2400" dirty="0">
                <a:solidFill>
                  <a:srgbClr val="000000"/>
                </a:solidFill>
              </a:rPr>
              <a:t> (K): Amount of reward that follows a response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i="1" dirty="0">
                <a:solidFill>
                  <a:srgbClr val="000000"/>
                </a:solidFill>
              </a:rPr>
              <a:t>Reaction potential </a:t>
            </a: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en-US" sz="2400" baseline="-25000" dirty="0">
                <a:solidFill>
                  <a:srgbClr val="000000"/>
                </a:solidFill>
              </a:rPr>
              <a:t>S</a:t>
            </a:r>
            <a:r>
              <a:rPr lang="en-US" sz="2400" dirty="0">
                <a:solidFill>
                  <a:srgbClr val="000000"/>
                </a:solidFill>
              </a:rPr>
              <a:t>E</a:t>
            </a:r>
            <a:r>
              <a:rPr lang="en-US" sz="2400" baseline="-25000" dirty="0">
                <a:solidFill>
                  <a:srgbClr val="000000"/>
                </a:solidFill>
              </a:rPr>
              <a:t>R</a:t>
            </a:r>
            <a:r>
              <a:rPr lang="en-US" sz="2400" dirty="0">
                <a:solidFill>
                  <a:srgbClr val="000000"/>
                </a:solidFill>
              </a:rPr>
              <a:t>): Amount of energy available for a response:</a:t>
            </a:r>
          </a:p>
          <a:p>
            <a:endParaRPr lang="en-CA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0000"/>
                </a:solidFill>
              </a:rPr>
              <a:t>Postulates</a:t>
            </a:r>
            <a:endParaRPr lang="en-CA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2656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The end formula is…</a:t>
            </a:r>
          </a:p>
          <a:p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1619671" y="2708920"/>
            <a:ext cx="46121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0" indent="0">
              <a:buClr>
                <a:schemeClr val="bg1">
                  <a:lumMod val="50000"/>
                </a:schemeClr>
              </a:buClr>
              <a:buNone/>
            </a:pPr>
            <a:r>
              <a:rPr lang="en-US" sz="2400" baseline="-25000" dirty="0">
                <a:solidFill>
                  <a:srgbClr val="000000"/>
                </a:solidFill>
              </a:rPr>
              <a:t>S</a:t>
            </a:r>
            <a:r>
              <a:rPr lang="en-US" sz="2400" dirty="0">
                <a:solidFill>
                  <a:srgbClr val="000000"/>
                </a:solidFill>
              </a:rPr>
              <a:t>E</a:t>
            </a:r>
            <a:r>
              <a:rPr lang="en-US" sz="2400" baseline="-25000" dirty="0">
                <a:solidFill>
                  <a:srgbClr val="000000"/>
                </a:solidFill>
              </a:rPr>
              <a:t>R</a:t>
            </a:r>
            <a:r>
              <a:rPr lang="en-US" sz="2400" dirty="0">
                <a:solidFill>
                  <a:srgbClr val="000000"/>
                </a:solidFill>
              </a:rPr>
              <a:t> = </a:t>
            </a:r>
            <a:r>
              <a:rPr lang="en-US" sz="2400" baseline="-25000" dirty="0">
                <a:solidFill>
                  <a:srgbClr val="000000"/>
                </a:solidFill>
              </a:rPr>
              <a:t>S</a:t>
            </a:r>
            <a:r>
              <a:rPr lang="en-US" sz="2400" dirty="0">
                <a:solidFill>
                  <a:srgbClr val="000000"/>
                </a:solidFill>
              </a:rPr>
              <a:t>H</a:t>
            </a:r>
            <a:r>
              <a:rPr lang="en-US" sz="2400" baseline="-25000" dirty="0">
                <a:solidFill>
                  <a:srgbClr val="000000"/>
                </a:solidFill>
              </a:rPr>
              <a:t>R</a:t>
            </a:r>
            <a:r>
              <a:rPr lang="en-US" sz="2400" dirty="0">
                <a:solidFill>
                  <a:srgbClr val="000000"/>
                </a:solidFill>
              </a:rPr>
              <a:t> × D × V × K − </a:t>
            </a:r>
            <a:r>
              <a:rPr lang="en-US" sz="2400" baseline="-25000" dirty="0">
                <a:solidFill>
                  <a:srgbClr val="000000"/>
                </a:solidFill>
              </a:rPr>
              <a:t>S</a:t>
            </a:r>
            <a:r>
              <a:rPr lang="en-US" sz="2400" dirty="0">
                <a:solidFill>
                  <a:srgbClr val="000000"/>
                </a:solidFill>
              </a:rPr>
              <a:t>I</a:t>
            </a:r>
            <a:r>
              <a:rPr lang="en-US" sz="2400" baseline="-25000" dirty="0">
                <a:solidFill>
                  <a:srgbClr val="000000"/>
                </a:solidFill>
              </a:rPr>
              <a:t>R</a:t>
            </a:r>
            <a:r>
              <a:rPr lang="en-US" sz="2400" dirty="0">
                <a:solidFill>
                  <a:srgbClr val="000000"/>
                </a:solidFill>
              </a:rPr>
              <a:t> − I</a:t>
            </a:r>
            <a:r>
              <a:rPr lang="en-US" sz="2400" baseline="-25000" dirty="0">
                <a:solidFill>
                  <a:srgbClr val="000000"/>
                </a:solidFill>
              </a:rPr>
              <a:t>R</a:t>
            </a:r>
            <a:endParaRPr lang="en-US" sz="2400" baseline="30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E. C. </a:t>
            </a:r>
            <a:r>
              <a:rPr lang="en-CA" dirty="0" err="1" smtClean="0">
                <a:solidFill>
                  <a:srgbClr val="FF0000"/>
                </a:solidFill>
              </a:rPr>
              <a:t>Tolman</a:t>
            </a:r>
            <a:r>
              <a:rPr lang="en-CA" dirty="0" smtClean="0">
                <a:solidFill>
                  <a:srgbClr val="FF0000"/>
                </a:solidFill>
              </a:rPr>
              <a:t> (1886-1959)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8936" cy="4853136"/>
          </a:xfrm>
        </p:spPr>
        <p:txBody>
          <a:bodyPr>
            <a:normAutofit fontScale="85000"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1914: Converted to </a:t>
            </a:r>
            <a:r>
              <a:rPr lang="en-US" dirty="0" err="1" smtClean="0">
                <a:solidFill>
                  <a:srgbClr val="000000"/>
                </a:solidFill>
              </a:rPr>
              <a:t>behaviourism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= Phenomenology in operational </a:t>
            </a:r>
            <a:r>
              <a:rPr lang="en-US" dirty="0" err="1" smtClean="0">
                <a:solidFill>
                  <a:srgbClr val="000000"/>
                </a:solidFill>
              </a:rPr>
              <a:t>behaviouristic</a:t>
            </a:r>
            <a:r>
              <a:rPr lang="en-US" dirty="0" smtClean="0">
                <a:solidFill>
                  <a:srgbClr val="000000"/>
                </a:solidFill>
              </a:rPr>
              <a:t> terms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Blend of methodological </a:t>
            </a:r>
            <a:r>
              <a:rPr lang="en-US" dirty="0" err="1" smtClean="0">
                <a:solidFill>
                  <a:srgbClr val="000000"/>
                </a:solidFill>
              </a:rPr>
              <a:t>behaviourism</a:t>
            </a:r>
            <a:r>
              <a:rPr lang="en-US" dirty="0" smtClean="0">
                <a:solidFill>
                  <a:srgbClr val="000000"/>
                </a:solidFill>
              </a:rPr>
              <a:t> and Gestalt psychology with other influences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Methods diverged significantly from the way logical positivists argue that research should be done</a:t>
            </a:r>
          </a:p>
          <a:p>
            <a:endParaRPr lang="en-CA" dirty="0"/>
          </a:p>
        </p:txBody>
      </p:sp>
      <p:pic>
        <p:nvPicPr>
          <p:cNvPr id="6146" name="Picture 2" descr="http://www.spicynodes.org/blog/wp-content/uploads/2010/08/tolman_edwar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204864"/>
            <a:ext cx="2448488" cy="2880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92929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Purposive Behaviour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err="1" smtClean="0"/>
              <a:t>Tolman</a:t>
            </a:r>
            <a:r>
              <a:rPr lang="en-US" dirty="0" smtClean="0"/>
              <a:t> attempted to explain molar (therefore, </a:t>
            </a:r>
            <a:r>
              <a:rPr lang="en-US" b="1" dirty="0" smtClean="0"/>
              <a:t>purposive</a:t>
            </a:r>
            <a:r>
              <a:rPr lang="en-US" dirty="0" smtClean="0"/>
              <a:t>) </a:t>
            </a:r>
            <a:r>
              <a:rPr lang="en-US" dirty="0" err="1" smtClean="0"/>
              <a:t>behaviour</a:t>
            </a:r>
            <a:endParaRPr lang="en-US" b="1" dirty="0" smtClean="0"/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Subject matter: </a:t>
            </a:r>
            <a:r>
              <a:rPr lang="en-US" dirty="0" err="1" smtClean="0"/>
              <a:t>Behaviour</a:t>
            </a:r>
            <a:r>
              <a:rPr lang="en-US" dirty="0" smtClean="0"/>
              <a:t> described with reference to the goal that animal is seeking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Molar descriptions</a:t>
            </a:r>
            <a:r>
              <a:rPr lang="en-US" dirty="0" smtClean="0"/>
              <a:t>: In terms of what </a:t>
            </a:r>
            <a:r>
              <a:rPr lang="en-US" dirty="0" err="1" smtClean="0"/>
              <a:t>behaviour</a:t>
            </a:r>
            <a:r>
              <a:rPr lang="en-US" dirty="0" smtClean="0"/>
              <a:t> is intended to accomplish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Molecular descriptions</a:t>
            </a:r>
            <a:r>
              <a:rPr lang="en-US" dirty="0" smtClean="0"/>
              <a:t>: In terms of specific muscular and glandular reactions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2926503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Cognitive Maps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Explanation of purposive </a:t>
            </a:r>
            <a:r>
              <a:rPr lang="en-US" dirty="0" err="1" smtClean="0"/>
              <a:t>behaviour</a:t>
            </a:r>
            <a:r>
              <a:rPr lang="en-US" dirty="0" smtClean="0"/>
              <a:t> requires understanding of how an animal represents its environment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Cognitive maps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i="1" dirty="0" smtClean="0"/>
              <a:t>Expectancies</a:t>
            </a:r>
            <a:r>
              <a:rPr lang="en-US" dirty="0" smtClean="0"/>
              <a:t>: Representations of what animal is likely to find by following different routes represented in the map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Expectancies integrated into </a:t>
            </a:r>
            <a:r>
              <a:rPr lang="en-US" i="1" dirty="0" smtClean="0"/>
              <a:t>sign Gestalts</a:t>
            </a:r>
            <a:endParaRPr lang="en-US" dirty="0" smtClean="0"/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Representations of the way one event leads to other events in the cognitive map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1562728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The Place versus Response Controversy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Does learning consist of the formation of stimulus-response connections?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If so, animals would learn specific responses to specific stimuli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Does learning consist of the formation of expectations?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If so, animals would learn a cognitive map that contains representations of themselves in relation to various aspects of their environment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1864034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The Place versus Response Controversy</a:t>
            </a:r>
            <a:endParaRPr lang="en-CA" dirty="0"/>
          </a:p>
        </p:txBody>
      </p:sp>
      <p:pic>
        <p:nvPicPr>
          <p:cNvPr id="7170" name="Picture 2" descr="http://www.cogcrit.umn.edu/images/johnson_crowe/Johnson_Crowe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420888"/>
            <a:ext cx="4343400" cy="19716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24448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The Verbal Learning Tradition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Studies of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verbal learning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err="1" smtClean="0">
                <a:solidFill>
                  <a:srgbClr val="000000"/>
                </a:solidFill>
              </a:rPr>
              <a:t>Ebbinghaus’s</a:t>
            </a:r>
            <a:r>
              <a:rPr lang="en-US" dirty="0" smtClean="0">
                <a:solidFill>
                  <a:srgbClr val="000000"/>
                </a:solidFill>
              </a:rPr>
              <a:t> nonsense syllables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err="1" smtClean="0">
                <a:solidFill>
                  <a:srgbClr val="000000"/>
                </a:solidFill>
              </a:rPr>
              <a:t>Calkins’s</a:t>
            </a:r>
            <a:r>
              <a:rPr lang="en-US" dirty="0" smtClean="0">
                <a:solidFill>
                  <a:srgbClr val="000000"/>
                </a:solidFill>
              </a:rPr>
              <a:t> paired associates and the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memory drum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2954128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E. R. Guthrie (1886-1959)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4525963"/>
          </a:xfrm>
        </p:spPr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Concluded that “the laws of logic are conventions and not laws of thought”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Skeptical of the possibility of a completely rigorous deduction and of ultimate validity in an argument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Presented his theory of learning informally </a:t>
            </a:r>
          </a:p>
          <a:p>
            <a:endParaRPr lang="en-CA" dirty="0"/>
          </a:p>
        </p:txBody>
      </p:sp>
      <p:pic>
        <p:nvPicPr>
          <p:cNvPr id="2052" name="Picture 4" descr="https://c1.staticflickr.com/3/2721/4306558535_716be9fcfc_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132856"/>
            <a:ext cx="2197351" cy="32515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016965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Acquisition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Irvin Rock (1922–95)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Tested hypothesis of </a:t>
            </a:r>
            <a:r>
              <a:rPr lang="en-US" i="1" dirty="0" smtClean="0">
                <a:solidFill>
                  <a:srgbClr val="000000"/>
                </a:solidFill>
              </a:rPr>
              <a:t>one-trial learning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Called into question the notion of “practice makes perfect”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Results: Repetition plays no role in the formation of associations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Criticisms regarding experimental procedures used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359518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Serial Learning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When asked to learn lists of nonsense syllables, participants learn the middle of the list more slowly than the ends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i="1" dirty="0" smtClean="0">
                <a:solidFill>
                  <a:srgbClr val="000000"/>
                </a:solidFill>
              </a:rPr>
              <a:t>Serial position curves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“Real world” context?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err="1" smtClean="0">
                <a:solidFill>
                  <a:srgbClr val="000000"/>
                </a:solidFill>
              </a:rPr>
              <a:t>Roediger</a:t>
            </a:r>
            <a:r>
              <a:rPr lang="en-US" dirty="0" smtClean="0">
                <a:solidFill>
                  <a:srgbClr val="000000"/>
                </a:solidFill>
              </a:rPr>
              <a:t> and Crowder (1982)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Listing names of the presidents of the United States shows serial position curve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22511930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D. O. Hebb (1904-1985)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54960" cy="4525963"/>
          </a:xfrm>
        </p:spPr>
        <p:txBody>
          <a:bodyPr>
            <a:normAutofit fontScale="77500" lnSpcReduction="20000"/>
          </a:bodyPr>
          <a:lstStyle/>
          <a:p>
            <a:r>
              <a:rPr lang="en-CA" b="1" dirty="0" smtClean="0"/>
              <a:t>The Organization of Behaviour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Neuropsychology</a:t>
            </a:r>
            <a:r>
              <a:rPr lang="en-US" dirty="0" smtClean="0"/>
              <a:t>: Combined psychology (learning theory) with neurophysiology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Cell assemblies</a:t>
            </a:r>
            <a:r>
              <a:rPr lang="en-US" dirty="0" smtClean="0"/>
              <a:t>: Physiological mediating processes responsible for representing stimulation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Hebb rule</a:t>
            </a:r>
            <a:r>
              <a:rPr lang="en-US" dirty="0" smtClean="0"/>
              <a:t>: When neuron </a:t>
            </a:r>
            <a:r>
              <a:rPr lang="en-US" i="1" dirty="0" smtClean="0"/>
              <a:t>A</a:t>
            </a:r>
            <a:r>
              <a:rPr lang="en-US" dirty="0" smtClean="0"/>
              <a:t> fires neuron </a:t>
            </a:r>
            <a:r>
              <a:rPr lang="en-US" i="1" dirty="0" smtClean="0"/>
              <a:t>B</a:t>
            </a:r>
            <a:r>
              <a:rPr lang="en-US" dirty="0" smtClean="0"/>
              <a:t>, some change occurs in </a:t>
            </a:r>
            <a:r>
              <a:rPr lang="en-US" i="1" dirty="0" smtClean="0"/>
              <a:t>A</a:t>
            </a:r>
            <a:r>
              <a:rPr lang="en-US" dirty="0" smtClean="0"/>
              <a:t> or </a:t>
            </a:r>
            <a:r>
              <a:rPr lang="en-US" i="1" dirty="0" smtClean="0"/>
              <a:t>B</a:t>
            </a:r>
            <a:r>
              <a:rPr lang="en-US" dirty="0" smtClean="0"/>
              <a:t> or both which increases </a:t>
            </a:r>
            <a:r>
              <a:rPr lang="en-US" i="1" dirty="0" smtClean="0"/>
              <a:t>A</a:t>
            </a:r>
            <a:r>
              <a:rPr lang="en-US" dirty="0" smtClean="0"/>
              <a:t>’s capacity to fire </a:t>
            </a:r>
            <a:r>
              <a:rPr lang="en-US" i="1" dirty="0" smtClean="0"/>
              <a:t>B</a:t>
            </a:r>
            <a:r>
              <a:rPr lang="en-US" dirty="0" smtClean="0"/>
              <a:t> in the future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Phase sequences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Phantom limbs</a:t>
            </a:r>
          </a:p>
          <a:p>
            <a:endParaRPr lang="en-CA" b="1" dirty="0"/>
          </a:p>
        </p:txBody>
      </p:sp>
      <p:pic>
        <p:nvPicPr>
          <p:cNvPr id="5122" name="Picture 2" descr="http://williamcalvin.com/bk9/img/heb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1916832"/>
            <a:ext cx="2160240" cy="35859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580937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Motivation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Hebb emphasized importance of arousal system: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“the nonspecific or diffuse projection system of the brain stem which was shown . . . to be an arousal system whose activity in effect makes organized cortical activity possible”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Arousal operates in a manner analogous to drive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Performance is optimal when arousal is moderate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25656748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Albert Bandura (1925-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Interested in conceptualizing clinical phenomena so that they could be experimentally tested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Believed clinical practitioners were responsible for efficacy of their procedures</a:t>
            </a:r>
          </a:p>
          <a:p>
            <a:endParaRPr lang="en-CA" dirty="0"/>
          </a:p>
        </p:txBody>
      </p:sp>
      <p:sp>
        <p:nvSpPr>
          <p:cNvPr id="4" name="AutoShape 2" descr="data:image/jpeg;base64,/9j/4AAQSkZJRgABAQAAAQABAAD/2wCEAAkGBxMTEhUTExIWFRUWGBoaGBgYGBgaGBoeHRgYFxgaGBcaHSggGholHRcXITEhJSkrLi4uGh8zODMtNygtLisBCgoKDg0OGhAQGy0lHyUtLS0tLS0tLS0tLS0tLS0tLS0tLS0tLS0tLS0tLS0tLS0tLS0tLS0tLS0tLS0tLS0tLf/AABEIAQsAvQMBIgACEQEDEQH/xAAcAAACAwEBAQEAAAAAAAAAAAAEBQIDBgcBAAj/xABCEAABAgQEAgcGBAQFAwUAAAABAhEAAwQhBRIxQVFhBhMicYGRoRQyscHR8AdCUuEVI2JyJIKSwvFT0vIzNEOisv/EABkBAAMBAQEAAAAAAAAAAAAAAAECAwQABf/EACcRAAICAgIBBAMAAwEAAAAAAAABAhEDIRIxBBMiQVEyYXEjQoEU/9oADAMBAAIRAxEAPwDIy0lSxmUUywQGMNq7DkTFqUpbApsRoWgSslibMlsGTN0A4w1oOjU2UsKmgrku1/WPIcpV3QqRbKppq5aKRUkEIGZJDbvv5xV0Z6H+0zZmZeQJS3EvoPCCa2tVKmqUkkJPZSCfdEQw6aUDOZuVTEuDrD+rGDt7QEm+hTiEpVBWGSFiaUALBbiNCIpqMWK8/WAOu9hFePy1LV17l5hYnjFCaNVtGgzlCStdBSZdKr3l9XsztAtVV6KRcNflBsug6pYX2VOcoHfwh7g3QQLGeapTEvldgRzOp8PWGwY4zftC3XZmJeITnSUAq5APDSeKqYAfZpoUNSEKYjkWjoWH4ZTyA0uWhJ0JDOfE3goVKtEpJ7iAP2jT/wCLH8hUpfBzfBa5VDNUrItKJrBbpILh7h+8xRK6VJpa2bNpQcsxnCvW3fHTpkyYbdW45qPzS0KsQwGmm3mUof8AUEgH/UgvF4waikpdCuDuxhhPSKTWo6kocqQ6nbbhzjK0mMKVWnsrTLQcuQuzDUtt+0NUYBKlTJcyQTKKNQxIIOr7+cJcZlzpVSZ3upVcLAzI0u7RSVpJ/sm4sWdNamV7Qsy0sCzNZrXJjNS77En4QwxahmMqcoulStdHe9m2gOmYA8xGOa239jInSleZ0qIOj/KH3RTGjTmYtQSsFCkkHvtGeROGUpWLbEagwWZ0lEsDW3rHJ10ForlAkhKS43YaCLTUuSlK2OgaElBOUVEyyQ9jD+ThXZExIIKfe8eEJW6s7oCkS2cKLHjHqZ4CCGexvvFmKIAUSAWgWikEkHQDUQP6Ec4IXls4fhwhbW0fbPaEeLm9SoAHW8GS5SJjqLgmJ9OwJbGWJIRLKGLhGnERocL6Uq6hUpKQtkk9Yo2vya8YqrnZ0AGyjDLo0qT1c9M9RGVIyNoTz9IEIzu7O1RKdiYEkAoJWTcnSFtLJ63MDNCWTYfKKUVisqgWKSWhXWTshZ9YGLHT6C3ZcutUrLLUrspNoPw2mnziZUpJUSXf9PN9or6LdG5lXN7IZAupZ0SO7cnaOtU9DLp0dXLHedyeKjuY1wwW7+DrFuD9HZdMAqYrrJg3PupP9I48/hDCfUKPAcAznvP0jxbWKieQ+Z5xKllurNtFrjD2xL48V7ZCTShWrk+AHgBDampgkBgLR6hAi9uMFDv6Pil9GiYk2EeJVFnXgCGFcSidJHAGA5tAFA2DHUG4PfDErBFtI8eCmK4mC6R4Eoy8gcoDnL+ZOtwfzJ77jnGATSLMwSgQCOMd0ngHWOedMsFKSZstJuGzAacRy0+MLOKlsm4UYiWU9oKLnQcoImUiepKuJtAdPICi2Zi+hi+sqimWUO4AjHJO9CHmA4c5LrAAv3w1qKg5ihKjltGfopyi+tuEMRMU7ttAmvccy6csb3jx7dnSGWHrldUrPLJWdDsBColySCwBhGhS4UoWylXIgh35QEirANyBF8uvl73MCmGrF/tCgqBkT1pWoAllawZiNKsLB46Q7wmkly5PWTBmUp7cIMsihGwxQhoaxCHCxYbiPk0Qq6sS5AJzNroniTyEPpWESFF/1aco1fQ/BkUyZk3XPZL7JBu3efhzhvHcck7VhaaHWHUUukkokShoLndR3UY+nki5P38zHmY+8dTAlRPctrs/PjG6c+MSuHHykRSXJ33g+XUAQnmzMm7mKfaSYwPJTPVWNNGi9q5xcisjNpqTwhjImOIaOVgeFDdNUDE3eFkxJ1EXU87iYupknj+UGU5CfGJqW+8DBX2Y+UYPIRw2WKWXgeckKGVQcHYxPODEFzR+oeYhedAljtGW6SdDRNT1kkDNuPzHx0V4t8jz7F8OVLllUyxdm3jt1PMYtsYy34g9H0TZRmOUqTfMA7jcKFvA8rxZwU1yXZglHhKjl2CzGzXZ4bIUADd2hTSSMoLkOTZiDbjBSakozE3jJkjcmBjOhmJUFCYpkgPCqfWApKJaSf6opk06pn8xb5ToBDJCWDJTCtqIpHDcLSUha78Xi8SUucotEZyVAaFuUSlTg1knnCSlZysL6kdl1PbeKlViSCCR2QWhYqaRZSu6AJyb2N45Yb7YUN8AqQr+UQoqUvskHRzHWJaQcqB7qAPOOU9CKRRrEZktlBU/gW8XaOpoWQ4fUxvxpLYSyeC/33Qtnrykt97wTXVQFuP38H84XzZ9u+IeRPdI9HxYOrB876+cSSi+kVE8LxfJmcB98+EYWzekEy08vOCJSmLE+URlywLkueG37xeJoFrDwAh4nMKlLJH1tElpYONYHRNRwSTu1j6RNBRtmHMKf4vFkyTRemaSnRjA5UdCW+/KPlI4TWHNPzBikUgZ1Lz8AAyfG7mC5MCSDZATwzHib/sIsMy1yB5CAUTFqHZAYfmNkj+0DXwi32dPErVxVceCdIKYrj9k0KB0I8IniCQqQrNdLXHLf0vFS5O9u8WP7iL5QzS1J32O0aPHl7qMflQXHkcSRToRMmJc9lRHlwO4gdEsTpjA9lPrFmLlpq0j3ipm+/vyg7CMLU5TpZyTEZtRk2zGSTSEAobTS8EzaEhPYOZQ9I0WEdGc4CswPjFNfITKUUgO4YgavGeSk1yQtCfD6ZQGZR+kQqJwQogF4tXVqJEvL2OO8GzZKCzJ0jPKfGXuCZNNy5BaCJKQ2YjsvaKVVFzw5R5OWopYaRulsUddHsRyVaCEghQyb2HEMfjwjodSpvLx+3jkOFA9bLVwWl+5xb0+EdbxOwJ3N/pGjHqJSPYmq6glQfby4nwiSJ43MLagkqHC99z93j2Wr9ow5PyPZxaigmcpvGJyahuyBf71gdS3L8IgiZdmiNFkx3KL3WX5JsPqfSGUmaP0JHgD5loU0pewF9z96QdkZu35G8PHQXQxQl9Mg5afKIJlLB9wKHEFPzaBETQOfPMfrBBrkkMDfX73it/ZNp/BJSAB2nS3EH5/KPU5Xu6gdBt47xfT1j2zQPNmpBKSe7xgi76LVE7C47mHyEepSN3Piw89TA06rype3d96worcYCRrff7MdyA0aFRSDqAeUEUyXCmjnP8AHSteUKc94jYdGMQGWaFkjInNxZi5PhrGjC/cjLnVwdHNekkgprJoLOFZrpD3uGU+jHnpHknEDl3h100nJnzxOlATEZAFKl9pmJN2uNd4z8taA7FxwMS8lXI880vR0qJzqnZEpvrrDivm0okzFg5535VRl6NTMoMX/LtAlQhRcBJBe/CIKTiqRxCbWlOUquX0hhJrFKdkgi0LJ8ohgsaRKXNbfyiMoqaEsTS0MsjaC6RIJYlhF+MS0pykbWLQqJIUwGpjf+SD2NUUssTEgL1UL+PAR1HFkjTW3oBvHMMGps0+UC7BYdu+1+ZjedJMYTKBNiSWGjHvPhFceoux8abYur5bMe/0LfKA5RJgmZiSFSh1nYUzkai52ULc/GAZU1/dWlXcRGbNDdnqYJpqhgE8d4slShryiSXyv5xDM27DX5xGjSDYvWGWAlJudeMKDiKgbq926iTYcuZ7ovxA2zPbZRIA5dpRAijD8E61L5gRyBL+beYeHpJWyTcpPRUjpAp9SR5Q2o8ePHvBiUrogrU5WHMkt3ABvOFlbholHtBx/TY+ZJjnXwcnJdmhpMRYhrp4cO6Pa6ec4UCw0+fzjEfxZUkubyydRqO8Q9HSmlyB1g30AT4O938I705PpDevFdsY4viZBYPp67+kJBOM05QSo8nPw/4hHjWM9dNyyyyDr3DUn6RNPSTqBlkC+6juePMw6xSJPPF99GtocCmp7XUhP96gPROYw4pRUJJymQkqSUtlWqx49oc4xVF0zrGfrVG+g4eRjTdHsZVOWOsUQtJuVBlbtpZXlB3FnKUZLQPivRmskpVUypNNNCHKsnXpmDckDrbjexjK1XSsz2TMpJAUWTnSZoXcs7lZzG/5njtoxRMopzMUKCgXGwZz5GOPY2iXIxKp6pIKARkYWGZKVFn5vGmTShZgnuTs+kLVLIba4eCZ1fMV2lnU32tEyorliYpgHtxgOsrEFI7LnjGBb1RnZVPW5dyRFtHT5g5BELAs5n2hlTYkCDlsIdwaWhaB6gnKpTWECzSyw9gQDBEyeCFgFgXZ4BmTnAKtg0WiFGi6MFImqU75UKUH2Ng/exMFIrJdRmCSSeChz1A3jO4XUATAHssFB8Rb1aGeFyjKCF6EZvNyBE5aez0fE/BpDujoUqUUqDgAuOOnr9YXVvRiWT2FKQSHtdN+IMM+i9SJhmAqzHt3PG2v3xi3EJxSQBpv3nR/D5xSUmo2gwxpypmZXhtdKbql50jUJJuP7X1aEdf0oqnyEpllNjlQMzi2qnIPcRHRKerB3a0Z7p3TpXKStwVBQ2ALEsbi+4gY8yvaHy4GotxbF/R2hzq62eorUwOZairKD37w7qenUuQMkiV1pH5lFk+FnMK8UwqoIZMhkE6g6gcohS4VLAaYhlf1C0Lab5SDUkuMSxHTKsqFNmCBqyUhvHjAc3FZhJCzm8IfSsFCA/V5S2ydu8wvnovZj3lPwEc3FvSOUZpbYqqEAyljkT84b/hl0Sk1WaZUBRS5CUgs7akmFWNSzLlknVVhz8I6J0BHUIlSre72u83PqYpCVL/oqx3Jv6RjelnQ32SqCElRkzkq6tR1BSMxQTx57juMA0VJJcBSQ/8AUHjsHT2iMyiUpKcy5RE1G90dogd6cw8TGaoMGp62SmfKJSFDQG6TuC24NoOS70DHGIPg+HSR2so8gAI0VHT061ZpakFYDEhvlt9IUJ6HbEqWOajDOnwcSwEtbwfwOoiVMvqgfpfMWgSDmuFEOOYB08IwchCZ1ROWosFLZwNcoZx4vGy/EGtSiTLTmeZmOUHVmIfleObyqopYJ+zHO2tGDP7X/TTCWlCSl3A4wLRSZSuyoXLsrYQFJmFYJJYwJMqWYFXZeEUZO0ZWw2rlpkkJSQriY+pZoYxBc6WpIAsYj7MXLR0etigU9WtojIk5ku+kCdaoO5iaZhAuWBManFj0HyqY5SvQCHuITQqQJidFAm3HcebxlRVFQKXtD/ozUJUkyF6FyPmPnEZwdWzT4s+M6fye9DypKlrHAepMaCZOEx7EXe+u/peB5OGezc0zPQjT4x6ne8SlKz0FGilams8XTAmbKmS1e6pJD/1bEchrFVRKe7R5LTv6ePziT0VQxwTGVzJKU2CgMswHZQsbd94+VOqk9lSUzEaOU7cH1hV7LNlzOvkDOr/5JZsF8wT+aNRg/SSmmMmYvqpg1RMGUjz+MXjTEetMVIwybNLKdtk/lHcCIN/gaJYcpBh1VYzRSg6qiWOQLk+A3jIY50hNUCiWVSaYe/NIZax+lA2fjDNJIVO2AIplV1XmQgmRT2cCxUNhxY3h3LTMlqzEEMeFoDoOlRlSxLpZBRIRZ223JO53eNNS4qlae0AQdLa8XgNopBUaXC6kTpbHceVtoyGOUCsMme00if5cw/zacnsKP6pR/Ivlp5RpKEkXQABq30izpHQe00kyWbFQdJ4KF0nzaNNXH9maUUpfoz9L+IFEoXMyUrdK0G3ilwY9V0olzuzTJMxZ3IKUDmVKHwBjnmF1rLKJyHILFwHBBYiNzgypbgpAHdEHkfRaOONWZvpzgapaJU5cwzJi1lK1Xyh05khI2Ayq8+4DOow9RTm4Gx2jp/TqYPYSQASFoZ+8j5mOdpxI5CksRq3CFcn8Hl+VqYrqJM5KXDRWulZIBIdV2MMZdUN2j2fKlTTYsqHU2uzPYDSqKPeAd7NBpUg3zHwglFAAkgDMdzvFaaJCQzsd4XnFnWZecb2MXAFWVO3GCsZo0CoUUECWVHL3ReuehICQnTQxpctKhhYQZZbaDKCpNjplOsGTxLPezNC72ZQLMwMC7Rxv8OxFU6X2VAsGIN2Ij1CGDbxnOic4Sp7KLJmAp5ZtU/MeMaKTPSpcwJLsYyZI09HqYMvKG+yakvHqpepiSADEpytokzVFg0mpyx7VZpwYgEcwD8Ypnpj1FQwMApZV/BpUvtrAttYekJcSnKmu1kj3QNIYVNQZiso0gmXh3Z7/ALtFY6JS92kafo5iEkSUpIDMAQw4QNMkIStkK7KtBw490YWqTMlqISoiI02JTUm6n+MPtoX1EmdSwrEsup0s/wACW1hjNxpLsLvaOYScZVsfL6Q5oFTpqxlQQH95Vk98GM5JUM+Etg3TnCMs5U+WGCmUW4t2vVz4xV0cxE2DxrsVXLIEh37O+pPH5xmMLwYy5qxqAq3x+cJMEe9DjpvOUaJIT7ypiR5JUr5CMZRUSS/WEBXKH3T+uUlNOgb51H/6gf7oxsqqW2bKbGG4ya0eT5W8jPanCFgkoU4BvFc2hUNQQYv9tJDpU1rvEhiyjfLms0OnMz7ISlzAzEjnEyiYFHMHj2nrVMxFzs2kF01dlcE5o5/w4z8kKKxn4wXX0hCSRq9oXVU0k6RYquPV5eG8aGn2Me0VWlNlB49m4iSfhC5aniyhSCsA7wXFdhoOlTiQBwLw06NViuvYlgoEcn1DeIhRWyTLNi4iUioJmIIHukHxF/lCNJoaEuLTOgy5jGJzlX8ICmTA4OxAI8bxb1z66RhaPWUiE28CVEohJMX573hjTyhMQoPqLQvRVbFEqV1SXI7jFkvGU7xdOw1KzkmObaQHM6KSXtnSOSvkYpFp9iOMvgrrKiWsbQrVlfbxh5K6Iyv+oo95Pyj2Z0Wkp/Pfzh1QrhJ9iZJT+oC4018GjTYaqpmsiTKUB+pVkgceJgnA6KRKUFFAUQeAja0lYCLJCRuOMMkn8h4uIqkYHl7T5llsyjqW4cByimiSCFE6v+0aPO4NoytV/LUU7AqUeQDkxOS2Mpadma6TVaV1GU36tISDz1PxbwhXMlBQylTE6NA82ZnJWSzkk95LxTJlqCu0X4RSjw5vlJyZXXSABl0eI4ckoJ0IItHxljMpC1AA6EmK50xKLZnaH+KOX0FpqUleVVjxiz2ZLnIXHPjC5U8KCTzhpLmol2J1vAqugS0IqtbhmgNOhDQUUqdoqyEPGhDJHkukJY7fCJqpighSTHsnNoN4JkBQ18YDbOKJgKfeJL7RWlZTdIvBM9BXfhEpSRlP9MctnGpoJMw0stShq7HiAWPkbR5JmtaG/WBVBQqTpkKS36nv6hXnCeYi8Zs0OMz0MEuUEWTInRV2VUeBNopnSM1wbxFo0RbRo8+a4/ePlkNAGETmGUweqUxOkIXi7QGqad4qIUeBGkGTKcmzRZIoSfGHQQKlJ7ri8aLCidyXiunwtGqj3w2pqdIFhYbj5w6TFbGNKl7mMr05miVInLGsxkDjex9HjVInBI47RzLFcW9pWtJFkKUMpG4LFxx2jRiwvI6Rh8jJwi/2Y81t7jvhhS1KcuY6nSLKrDJUwMFGWfNPrcecCrwaalgkhbaXY+R+sVn40vo81SieVqWvkzn70hVPmjMHSRyh9Ik1CbdUrvLN5vH03DVrIK0hxoxH1hIwmv8AVnWkL0USHcK7JGh1i8U8tgb358Itm4Sdcir8Lt5QFOnFByhLAcReA4yvZy2ey5TeGsez0Bg2u8GTKUnS0SlUratA5FRRIQyg/GCV1QSSCILm0YNwecejD0rurXlHckxZAXWpa1+W8RqgAMoHMwaUplO11H0/eFU+Y7xojDirYiOj9F6IzMISlrgrWn/Wq/mxhOtbgK4xuehKB/DKYj9Pa8VEH1+EY7GqTqKiZKI7Kv5ks7FKrqHgp/MQvl47ipL4NHiz9ziymUq0VlTG0QC2PKJuDGCjfZEVBBeHlBXBYZWvHeM+pBjxJIMdxDHI0zcJCSNQ8QExi7gRlJWIrFncRJWJE6mOSZf1YmrmYimz3b1EE/xIWI03+xGIVXrUweDaGTMmarITu0NTE9RPo3XRub108N7kvtHv/KPO/hHKcZPVYhVIGgnLI/zKz/7o670NpBLlFYDBbN3Bw77uS/lHFOl04/xKpOn81Xow+Uelih6cUeT5GT1MjGU/9Q0OseS51mNx6j9oqpJrho+VYxt/ZkCxWLl3BdPp4wQjEJa/eDHiIWoVw8R9IonSm7Sfd+ENyaBQ6ZrpW8FSaq3aAV3gH4xmUTiNDBkieY5yVHUfTQQeUfJSdoJUgRVMmNpHiY/HyT30i3MgUAalojMngJtvYRTNmQPMVfuEb8eGOPrsS2watVABMGVRgGFl2Ojqn4S4uJlMulUe1LKmHFKnPoXENOkWFe0ySgFp0ovLVx5HkRbxJ2jmfRCYqWtU5B7UtQzDig6/XwjpszEszTE+P392jRGPOFMTlxlaOdSanVKkkFJZQ3BGsEi2htGj6S4IKn/EU7CeP/UQWAmc+GbnvytGQzqQSlSVJI1QoEKT4HaPKzYXjZ6eLKpoOCzHqOJgJFSDFy51okOezVcIDnLUDpBdKnjvEqqUwfnAt2GrDMJpiUuWD78oc0RCpiZMv8xueQ9491wPGEiKpwlKe5hcknQDiY2nQvBjJzTprdYpmT+lIuE8zcE834Ro8fG5z30JnyLHDXZsZSQhIQNEgD78hHEPxJw8pqlzWYKL/J47hLEYf8SsLz05W1xf4v8AER6vFSTR5Kls5lh8+weGK0veM/RqI8IcU1Q4gY5WhpIloYtJ3HiOMQmpcR5IXtFBSudKtmTpw4ftHtPvF2Zj93j6XJdykgcQflCyQUwmbPgSfM4RCbMgZa4WTAkSz77CIJ5x6vQDjrFall4RjFVUi0L94ZzV2aFyheJSQ6NH0DmD2oy1aTEHxy6j/SVeUa2llmVMVJVtdB4jb6Rzqiq+pmyZ36FAnmH7Q8UkiOy4vh3WywtPvJuDx4eDN6xowPVEsnYAulIOZJZtvvb6xKqpZdQnLPTce6se8nx1aCMNV1if6k2Unj+/3vBEuRfv058Qfv5xaUFJUxYzadoxuK9CFp7SFZhs9j5jWM5V0UyWQlYUnvGvcd46N0sxn2KkJBBUvsywdjxbgm/kBcEPzOq6VVk1OUzQAz2SkbXuQ790efl8eC67NePPJ9nnWqTuLbkxJdYCO0t7h20D8dzvCUy1anMHDjW5FnctwVe/CLpVE5uxJS4YgANq47gbROPj2UedmxwzG6SmT1gJnzAQAkJysPzEFR1Z7gcI6jgVXKqZSZ8lQUk+YbUEbF3jhkukFyNbKzOxHFr3ue+z2vDHo/0kVh9SFpcylkiYm/aFu0Bsoa/Yjao+nH6Rlm3N2d6lIf7++MD45QCZKKCHcEfP5Qdhk5E1CZktQUlYdJG4LwVUS3H33fOBzpk6Py5WUxkz1yzqFERak7gxpPxWw3qqoTALLfzDH5xmZSnEDqTRTtWHyqkHXWPVauIBMWon7GKKQKDSXETpwC7ltPnFMpUWyBreDJ6AgWYYrShzyia9Y8ZkvxiYSklyTtoIjOEXBDRTOhWgkCm0ATDeGaNICnIuYSSGRUouGjt/4fVQnUMkqLkJMtXE5CUA95AjiKUx078Hqp5c+S90rCxyzAC3ij1MNiexZ9GtqsMUiZ1kvX8w4/X9xBXVWzaA3v8AlI+z9mGIINtiPvyt/pjL9Pq8pkmnlH+ZNBBI1Sli55Esw7jGpSbI0co6dY8amqK0k9XL7Mtjw1V3qI15CE0mcA2hAPc79zFreD84Z1HR9aLLSoHZSQ4t+pPhqIT1FMpBZXgdjzEY5KSds0RqtDGSSOLpNyNgbbdx3u8FU6RyISqwNiRzI2sN7PbeE0g3u/Dxu3dt6nlDejUVEfnUoM1yQ3u8LsA2torilYJBs8EWU9nATdw4cG40u/28LqjDZk1lJDh8obR2HDvHrBs5VrcASW0/LZjpeOkdFcCCKWVnSxDqUDsVOWPd2YvOKlpiXWzMfhz03NCs0tS/U5rHUyi9+9PKO3oqErQFpUFJIcKTcEcY4vN6HJm1QzP/ADFqJ8RnHqW8IXYHiWIYcpSZbrlgkFCnKSHIcfpNtog8bj2dafRs/wAXMP6ymKxrLIPqAY5FSKtHXJvTelq5K5M8GQtaWZY7JN9FfVo5ClOSYtD+6ojvY6+UCXwww+glURibxEiCEslKIP36Qwp5yeI8YVgwRToJc93DnAcmkdR8rVosmXLcIrkqGdiYtXqYKAVmKp+kXNEJstxAZyKZKrQPMLmJKBFtzEVC0Ixioxr/AMLKnJXFG0yWoeKSD8M0ZFoYYDWGTVSJibkTAL6HN2C/JlGOjqSOkrR2/pBi6KWWVHtLPuJ/UdPBIL+cJcBwtcx51QSqYtQUX2FmA4DtGCk4KVkrmnOsh76BswAHAaQ7pgMp7h5B/wDtEbPxRnFVbhaVJLgWIPmB9TGLx7oyJiVJFlOcp4KbN5HTyjpVWPe5h/LN9BCrEqd839QBHnr6CDqSphTo4DOkKlkhQYpLENuOUFUC3Gm+t9xowsNO+Nn08w6WJJm6TCpKSOKh2T6JJjFIlZEqPWDlYkFtOGvExl4OEy6lyRp8CpgupkoN0daLkAPuAoPuE6X3jsdWkZVpG5HqwPwjifR6rSidJnKUTkUCUoSkWAAtz4/G8dpl1aJgCkKCgvIUnkdI0v4ZGQEmT/iZJA1v4i59DFisOSVXGrjy/wCDBMgj2iWOBUPDX4NDFaQD3H0P/lHSlQiMlivR6VMl9pAcpI0uG/4Mcaxej6mdl2j9E1qbHv8AQ/8AkY4v+IlFlmZ23Prf5iJ5VyhZTG90IURMmB5CnEXpMSRU9blBFJv4fOBwqC6Q6+HzgM4W4hKOo1EeUmLEWmX2f6iGE1IhdWSU8IRtraOWxkkgh0kEH78IguYRZoU0yilQylocLub/AHaHjK0BqgYjc6xWsQSpMVlIgMIIRHi3Acai47xcQSUCPCkNCBP0Bh80TJctY0WhJHiEn5xdSo02cN/+X+cKugxeipH/AOkPRIA+Ah1K1Hcr/d9I13oz1sisOBzDeTfQwuSQQASzgh+DAfQw3mJt3E/74TYiNf7m9Vw0HYGjnH4izAZyEf0OocypnHA9kxjcQsgpzAhL5bauRpazgPfhGp6YLPtU3mkDQcSbcNIzVep0gFmD7DcvAzaTZWBOgX2Q5Zk2Zv7g5/zG+o02jrX4cSgulu+aUopv4LHh2i0cnw8Mgjn42fQ6iOnfhGsvUJezSy3dmHwjk/8AHYJrdGtSP8Uk7MD65fhDWbLZRHEfUAeqYWSf/cJ/tPom0Nie2n/N6M3wELN7X8JxA6pLg8x6/ahHN/xBos6FFtn+/IR0+YNPH5/QRjelKAZdxsfiIeG00d0zitKdoJjxMsZ1W3Pxi3KIyxZpZEQXQH3vD5xSED0hlg1OlWZx+nc846T0BI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5" name="AutoShape 4" descr="data:image/jpeg;base64,/9j/4AAQSkZJRgABAQAAAQABAAD/2wCEAAkGBxMTEhUTExIWFRUWGBoaGBgYGBgaGBoeHRgYFxgaGBcaHSggGholHRcXITEhJSkrLi4uGh8zODMtNygtLisBCgoKDg0OGhAQGy0lHyUtLS0tLS0tLS0tLS0tLS0tLS0tLS0tLS0tLS0tLS0tLS0tLS0tLS0tLS0tLS0tLS0tLf/AABEIAQsAvQMBIgACEQEDEQH/xAAcAAACAwEBAQEAAAAAAAAAAAAEBQIDBgcBAAj/xABCEAABAgQEAgcGBAQFAwUAAAABAhEAAwQhBRIxQVFhBhMicYGRoRQyscHR8AdCUuEVI2JyJIKSwvFT0vIzNEOisv/EABkBAAMBAQEAAAAAAAAAAAAAAAECAwQABf/EACcRAAICAgIBBAMAAwEAAAAAAAABAhEDIRIxBBMiQVEyYXEjQoEU/9oADAMBAAIRAxEAPwDIy0lSxmUUywQGMNq7DkTFqUpbApsRoWgSslibMlsGTN0A4w1oOjU2UsKmgrku1/WPIcpV3QqRbKppq5aKRUkEIGZJDbvv5xV0Z6H+0zZmZeQJS3EvoPCCa2tVKmqUkkJPZSCfdEQw6aUDOZuVTEuDrD+rGDt7QEm+hTiEpVBWGSFiaUALBbiNCIpqMWK8/WAOu9hFePy1LV17l5hYnjFCaNVtGgzlCStdBSZdKr3l9XsztAtVV6KRcNflBsug6pYX2VOcoHfwh7g3QQLGeapTEvldgRzOp8PWGwY4zftC3XZmJeITnSUAq5APDSeKqYAfZpoUNSEKYjkWjoWH4ZTyA0uWhJ0JDOfE3goVKtEpJ7iAP2jT/wCLH8hUpfBzfBa5VDNUrItKJrBbpILh7h+8xRK6VJpa2bNpQcsxnCvW3fHTpkyYbdW45qPzS0KsQwGmm3mUof8AUEgH/UgvF4waikpdCuDuxhhPSKTWo6kocqQ6nbbhzjK0mMKVWnsrTLQcuQuzDUtt+0NUYBKlTJcyQTKKNQxIIOr7+cJcZlzpVSZ3upVcLAzI0u7RSVpJ/sm4sWdNamV7Qsy0sCzNZrXJjNS77En4QwxahmMqcoulStdHe9m2gOmYA8xGOa239jInSleZ0qIOj/KH3RTGjTmYtQSsFCkkHvtGeROGUpWLbEagwWZ0lEsDW3rHJ10ForlAkhKS43YaCLTUuSlK2OgaElBOUVEyyQ9jD+ThXZExIIKfe8eEJW6s7oCkS2cKLHjHqZ4CCGexvvFmKIAUSAWgWikEkHQDUQP6Ec4IXls4fhwhbW0fbPaEeLm9SoAHW8GS5SJjqLgmJ9OwJbGWJIRLKGLhGnERocL6Uq6hUpKQtkk9Yo2vya8YqrnZ0AGyjDLo0qT1c9M9RGVIyNoTz9IEIzu7O1RKdiYEkAoJWTcnSFtLJ63MDNCWTYfKKUVisqgWKSWhXWTshZ9YGLHT6C3ZcutUrLLUrspNoPw2mnziZUpJUSXf9PN9or6LdG5lXN7IZAupZ0SO7cnaOtU9DLp0dXLHedyeKjuY1wwW7+DrFuD9HZdMAqYrrJg3PupP9I48/hDCfUKPAcAznvP0jxbWKieQ+Z5xKllurNtFrjD2xL48V7ZCTShWrk+AHgBDampgkBgLR6hAi9uMFDv6Pil9GiYk2EeJVFnXgCGFcSidJHAGA5tAFA2DHUG4PfDErBFtI8eCmK4mC6R4Eoy8gcoDnL+ZOtwfzJ77jnGATSLMwSgQCOMd0ngHWOedMsFKSZstJuGzAacRy0+MLOKlsm4UYiWU9oKLnQcoImUiepKuJtAdPICi2Zi+hi+sqimWUO4AjHJO9CHmA4c5LrAAv3w1qKg5ihKjltGfopyi+tuEMRMU7ttAmvccy6csb3jx7dnSGWHrldUrPLJWdDsBColySCwBhGhS4UoWylXIgh35QEirANyBF8uvl73MCmGrF/tCgqBkT1pWoAllawZiNKsLB46Q7wmkly5PWTBmUp7cIMsihGwxQhoaxCHCxYbiPk0Qq6sS5AJzNroniTyEPpWESFF/1aco1fQ/BkUyZk3XPZL7JBu3efhzhvHcck7VhaaHWHUUukkokShoLndR3UY+nki5P38zHmY+8dTAlRPctrs/PjG6c+MSuHHykRSXJ33g+XUAQnmzMm7mKfaSYwPJTPVWNNGi9q5xcisjNpqTwhjImOIaOVgeFDdNUDE3eFkxJ1EXU87iYupknj+UGU5CfGJqW+8DBX2Y+UYPIRw2WKWXgeckKGVQcHYxPODEFzR+oeYhedAljtGW6SdDRNT1kkDNuPzHx0V4t8jz7F8OVLllUyxdm3jt1PMYtsYy34g9H0TZRmOUqTfMA7jcKFvA8rxZwU1yXZglHhKjl2CzGzXZ4bIUADd2hTSSMoLkOTZiDbjBSakozE3jJkjcmBjOhmJUFCYpkgPCqfWApKJaSf6opk06pn8xb5ToBDJCWDJTCtqIpHDcLSUha78Xi8SUucotEZyVAaFuUSlTg1knnCSlZysL6kdl1PbeKlViSCCR2QWhYqaRZSu6AJyb2N45Yb7YUN8AqQr+UQoqUvskHRzHWJaQcqB7qAPOOU9CKRRrEZktlBU/gW8XaOpoWQ4fUxvxpLYSyeC/33Qtnrykt97wTXVQFuP38H84XzZ9u+IeRPdI9HxYOrB876+cSSi+kVE8LxfJmcB98+EYWzekEy08vOCJSmLE+URlywLkueG37xeJoFrDwAh4nMKlLJH1tElpYONYHRNRwSTu1j6RNBRtmHMKf4vFkyTRemaSnRjA5UdCW+/KPlI4TWHNPzBikUgZ1Lz8AAyfG7mC5MCSDZATwzHib/sIsMy1yB5CAUTFqHZAYfmNkj+0DXwi32dPErVxVceCdIKYrj9k0KB0I8IniCQqQrNdLXHLf0vFS5O9u8WP7iL5QzS1J32O0aPHl7qMflQXHkcSRToRMmJc9lRHlwO4gdEsTpjA9lPrFmLlpq0j3ipm+/vyg7CMLU5TpZyTEZtRk2zGSTSEAobTS8EzaEhPYOZQ9I0WEdGc4CswPjFNfITKUUgO4YgavGeSk1yQtCfD6ZQGZR+kQqJwQogF4tXVqJEvL2OO8GzZKCzJ0jPKfGXuCZNNy5BaCJKQ2YjsvaKVVFzw5R5OWopYaRulsUddHsRyVaCEghQyb2HEMfjwjodSpvLx+3jkOFA9bLVwWl+5xb0+EdbxOwJ3N/pGjHqJSPYmq6glQfby4nwiSJ43MLagkqHC99z93j2Wr9ow5PyPZxaigmcpvGJyahuyBf71gdS3L8IgiZdmiNFkx3KL3WX5JsPqfSGUmaP0JHgD5loU0pewF9z96QdkZu35G8PHQXQxQl9Mg5afKIJlLB9wKHEFPzaBETQOfPMfrBBrkkMDfX73it/ZNp/BJSAB2nS3EH5/KPU5Xu6gdBt47xfT1j2zQPNmpBKSe7xgi76LVE7C47mHyEepSN3Piw89TA06rype3d96worcYCRrff7MdyA0aFRSDqAeUEUyXCmjnP8AHSteUKc94jYdGMQGWaFkjInNxZi5PhrGjC/cjLnVwdHNekkgprJoLOFZrpD3uGU+jHnpHknEDl3h100nJnzxOlATEZAFKl9pmJN2uNd4z8taA7FxwMS8lXI880vR0qJzqnZEpvrrDivm0okzFg5535VRl6NTMoMX/LtAlQhRcBJBe/CIKTiqRxCbWlOUquX0hhJrFKdkgi0LJ8ohgsaRKXNbfyiMoqaEsTS0MsjaC6RIJYlhF+MS0pykbWLQqJIUwGpjf+SD2NUUssTEgL1UL+PAR1HFkjTW3oBvHMMGps0+UC7BYdu+1+ZjedJMYTKBNiSWGjHvPhFceoux8abYur5bMe/0LfKA5RJgmZiSFSh1nYUzkai52ULc/GAZU1/dWlXcRGbNDdnqYJpqhgE8d4slShryiSXyv5xDM27DX5xGjSDYvWGWAlJudeMKDiKgbq926iTYcuZ7ovxA2zPbZRIA5dpRAijD8E61L5gRyBL+beYeHpJWyTcpPRUjpAp9SR5Q2o8ePHvBiUrogrU5WHMkt3ABvOFlbholHtBx/TY+ZJjnXwcnJdmhpMRYhrp4cO6Pa6ec4UCw0+fzjEfxZUkubyydRqO8Q9HSmlyB1g30AT4O938I705PpDevFdsY4viZBYPp67+kJBOM05QSo8nPw/4hHjWM9dNyyyyDr3DUn6RNPSTqBlkC+6juePMw6xSJPPF99GtocCmp7XUhP96gPROYw4pRUJJymQkqSUtlWqx49oc4xVF0zrGfrVG+g4eRjTdHsZVOWOsUQtJuVBlbtpZXlB3FnKUZLQPivRmskpVUypNNNCHKsnXpmDckDrbjexjK1XSsz2TMpJAUWTnSZoXcs7lZzG/5njtoxRMopzMUKCgXGwZz5GOPY2iXIxKp6pIKARkYWGZKVFn5vGmTShZgnuTs+kLVLIba4eCZ1fMV2lnU32tEyorliYpgHtxgOsrEFI7LnjGBb1RnZVPW5dyRFtHT5g5BELAs5n2hlTYkCDlsIdwaWhaB6gnKpTWECzSyw9gQDBEyeCFgFgXZ4BmTnAKtg0WiFGi6MFImqU75UKUH2Ng/exMFIrJdRmCSSeChz1A3jO4XUATAHssFB8Rb1aGeFyjKCF6EZvNyBE5aez0fE/BpDujoUqUUqDgAuOOnr9YXVvRiWT2FKQSHtdN+IMM+i9SJhmAqzHt3PG2v3xi3EJxSQBpv3nR/D5xSUmo2gwxpypmZXhtdKbql50jUJJuP7X1aEdf0oqnyEpllNjlQMzi2qnIPcRHRKerB3a0Z7p3TpXKStwVBQ2ALEsbi+4gY8yvaHy4GotxbF/R2hzq62eorUwOZairKD37w7qenUuQMkiV1pH5lFk+FnMK8UwqoIZMhkE6g6gcohS4VLAaYhlf1C0Lab5SDUkuMSxHTKsqFNmCBqyUhvHjAc3FZhJCzm8IfSsFCA/V5S2ydu8wvnovZj3lPwEc3FvSOUZpbYqqEAyljkT84b/hl0Sk1WaZUBRS5CUgs7akmFWNSzLlknVVhz8I6J0BHUIlSre72u83PqYpCVL/oqx3Jv6RjelnQ32SqCElRkzkq6tR1BSMxQTx57juMA0VJJcBSQ/8AUHjsHT2iMyiUpKcy5RE1G90dogd6cw8TGaoMGp62SmfKJSFDQG6TuC24NoOS70DHGIPg+HSR2so8gAI0VHT061ZpakFYDEhvlt9IUJ6HbEqWOajDOnwcSwEtbwfwOoiVMvqgfpfMWgSDmuFEOOYB08IwchCZ1ROWosFLZwNcoZx4vGy/EGtSiTLTmeZmOUHVmIfleObyqopYJ+zHO2tGDP7X/TTCWlCSl3A4wLRSZSuyoXLsrYQFJmFYJJYwJMqWYFXZeEUZO0ZWw2rlpkkJSQriY+pZoYxBc6WpIAsYj7MXLR0etigU9WtojIk5ku+kCdaoO5iaZhAuWBManFj0HyqY5SvQCHuITQqQJidFAm3HcebxlRVFQKXtD/ozUJUkyF6FyPmPnEZwdWzT4s+M6fye9DypKlrHAepMaCZOEx7EXe+u/peB5OGezc0zPQjT4x6ne8SlKz0FGilams8XTAmbKmS1e6pJD/1bEchrFVRKe7R5LTv6ePziT0VQxwTGVzJKU2CgMswHZQsbd94+VOqk9lSUzEaOU7cH1hV7LNlzOvkDOr/5JZsF8wT+aNRg/SSmmMmYvqpg1RMGUjz+MXjTEetMVIwybNLKdtk/lHcCIN/gaJYcpBh1VYzRSg6qiWOQLk+A3jIY50hNUCiWVSaYe/NIZax+lA2fjDNJIVO2AIplV1XmQgmRT2cCxUNhxY3h3LTMlqzEEMeFoDoOlRlSxLpZBRIRZ223JO53eNNS4qlae0AQdLa8XgNopBUaXC6kTpbHceVtoyGOUCsMme00if5cw/zacnsKP6pR/Ivlp5RpKEkXQABq30izpHQe00kyWbFQdJ4KF0nzaNNXH9maUUpfoz9L+IFEoXMyUrdK0G3ilwY9V0olzuzTJMxZ3IKUDmVKHwBjnmF1rLKJyHILFwHBBYiNzgypbgpAHdEHkfRaOONWZvpzgapaJU5cwzJi1lK1Xyh05khI2Ayq8+4DOow9RTm4Gx2jp/TqYPYSQASFoZ+8j5mOdpxI5CksRq3CFcn8Hl+VqYrqJM5KXDRWulZIBIdV2MMZdUN2j2fKlTTYsqHU2uzPYDSqKPeAd7NBpUg3zHwglFAAkgDMdzvFaaJCQzsd4XnFnWZecb2MXAFWVO3GCsZo0CoUUECWVHL3ReuehICQnTQxpctKhhYQZZbaDKCpNjplOsGTxLPezNC72ZQLMwMC7Rxv8OxFU6X2VAsGIN2Ij1CGDbxnOic4Sp7KLJmAp5ZtU/MeMaKTPSpcwJLsYyZI09HqYMvKG+yakvHqpepiSADEpytokzVFg0mpyx7VZpwYgEcwD8Ypnpj1FQwMApZV/BpUvtrAttYekJcSnKmu1kj3QNIYVNQZiso0gmXh3Z7/ALtFY6JS92kafo5iEkSUpIDMAQw4QNMkIStkK7KtBw490YWqTMlqISoiI02JTUm6n+MPtoX1EmdSwrEsup0s/wACW1hjNxpLsLvaOYScZVsfL6Q5oFTpqxlQQH95Vk98GM5JUM+Etg3TnCMs5U+WGCmUW4t2vVz4xV0cxE2DxrsVXLIEh37O+pPH5xmMLwYy5qxqAq3x+cJMEe9DjpvOUaJIT7ypiR5JUr5CMZRUSS/WEBXKH3T+uUlNOgb51H/6gf7oxsqqW2bKbGG4ya0eT5W8jPanCFgkoU4BvFc2hUNQQYv9tJDpU1rvEhiyjfLms0OnMz7ISlzAzEjnEyiYFHMHj2nrVMxFzs2kF01dlcE5o5/w4z8kKKxn4wXX0hCSRq9oXVU0k6RYquPV5eG8aGn2Me0VWlNlB49m4iSfhC5aniyhSCsA7wXFdhoOlTiQBwLw06NViuvYlgoEcn1DeIhRWyTLNi4iUioJmIIHukHxF/lCNJoaEuLTOgy5jGJzlX8ICmTA4OxAI8bxb1z66RhaPWUiE28CVEohJMX573hjTyhMQoPqLQvRVbFEqV1SXI7jFkvGU7xdOw1KzkmObaQHM6KSXtnSOSvkYpFp9iOMvgrrKiWsbQrVlfbxh5K6Iyv+oo95Pyj2Z0Wkp/Pfzh1QrhJ9iZJT+oC4018GjTYaqpmsiTKUB+pVkgceJgnA6KRKUFFAUQeAja0lYCLJCRuOMMkn8h4uIqkYHl7T5llsyjqW4cByimiSCFE6v+0aPO4NoytV/LUU7AqUeQDkxOS2Mpadma6TVaV1GU36tISDz1PxbwhXMlBQylTE6NA82ZnJWSzkk95LxTJlqCu0X4RSjw5vlJyZXXSABl0eI4ckoJ0IItHxljMpC1AA6EmK50xKLZnaH+KOX0FpqUleVVjxiz2ZLnIXHPjC5U8KCTzhpLmol2J1vAqugS0IqtbhmgNOhDQUUqdoqyEPGhDJHkukJY7fCJqpighSTHsnNoN4JkBQ18YDbOKJgKfeJL7RWlZTdIvBM9BXfhEpSRlP9MctnGpoJMw0stShq7HiAWPkbR5JmtaG/WBVBQqTpkKS36nv6hXnCeYi8Zs0OMz0MEuUEWTInRV2VUeBNopnSM1wbxFo0RbRo8+a4/ePlkNAGETmGUweqUxOkIXi7QGqad4qIUeBGkGTKcmzRZIoSfGHQQKlJ7ri8aLCidyXiunwtGqj3w2pqdIFhYbj5w6TFbGNKl7mMr05miVInLGsxkDjex9HjVInBI47RzLFcW9pWtJFkKUMpG4LFxx2jRiwvI6Rh8jJwi/2Y81t7jvhhS1KcuY6nSLKrDJUwMFGWfNPrcecCrwaalgkhbaXY+R+sVn40vo81SieVqWvkzn70hVPmjMHSRyh9Ik1CbdUrvLN5vH03DVrIK0hxoxH1hIwmv8AVnWkL0USHcK7JGh1i8U8tgb358Itm4Sdcir8Lt5QFOnFByhLAcReA4yvZy2ey5TeGsez0Bg2u8GTKUnS0SlUratA5FRRIQyg/GCV1QSSCILm0YNwecejD0rurXlHckxZAXWpa1+W8RqgAMoHMwaUplO11H0/eFU+Y7xojDirYiOj9F6IzMISlrgrWn/Wq/mxhOtbgK4xuehKB/DKYj9Pa8VEH1+EY7GqTqKiZKI7Kv5ks7FKrqHgp/MQvl47ipL4NHiz9ziymUq0VlTG0QC2PKJuDGCjfZEVBBeHlBXBYZWvHeM+pBjxJIMdxDHI0zcJCSNQ8QExi7gRlJWIrFncRJWJE6mOSZf1YmrmYimz3b1EE/xIWI03+xGIVXrUweDaGTMmarITu0NTE9RPo3XRub108N7kvtHv/KPO/hHKcZPVYhVIGgnLI/zKz/7o670NpBLlFYDBbN3Bw77uS/lHFOl04/xKpOn81Xow+Uelih6cUeT5GT1MjGU/9Q0OseS51mNx6j9oqpJrho+VYxt/ZkCxWLl3BdPp4wQjEJa/eDHiIWoVw8R9IonSm7Sfd+ENyaBQ6ZrpW8FSaq3aAV3gH4xmUTiNDBkieY5yVHUfTQQeUfJSdoJUgRVMmNpHiY/HyT30i3MgUAalojMngJtvYRTNmQPMVfuEb8eGOPrsS2watVABMGVRgGFl2Ojqn4S4uJlMulUe1LKmHFKnPoXENOkWFe0ySgFp0ovLVx5HkRbxJ2jmfRCYqWtU5B7UtQzDig6/XwjpszEszTE+P392jRGPOFMTlxlaOdSanVKkkFJZQ3BGsEi2htGj6S4IKn/EU7CeP/UQWAmc+GbnvytGQzqQSlSVJI1QoEKT4HaPKzYXjZ6eLKpoOCzHqOJgJFSDFy51okOezVcIDnLUDpBdKnjvEqqUwfnAt2GrDMJpiUuWD78oc0RCpiZMv8xueQ9491wPGEiKpwlKe5hcknQDiY2nQvBjJzTprdYpmT+lIuE8zcE834Ro8fG5z30JnyLHDXZsZSQhIQNEgD78hHEPxJw8pqlzWYKL/J47hLEYf8SsLz05W1xf4v8AER6vFSTR5Kls5lh8+weGK0veM/RqI8IcU1Q4gY5WhpIloYtJ3HiOMQmpcR5IXtFBSudKtmTpw4ftHtPvF2Zj93j6XJdykgcQflCyQUwmbPgSfM4RCbMgZa4WTAkSz77CIJ5x6vQDjrFall4RjFVUi0L94ZzV2aFyheJSQ6NH0DmD2oy1aTEHxy6j/SVeUa2llmVMVJVtdB4jb6Rzqiq+pmyZ36FAnmH7Q8UkiOy4vh3WywtPvJuDx4eDN6xowPVEsnYAulIOZJZtvvb6xKqpZdQnLPTce6se8nx1aCMNV1if6k2Unj+/3vBEuRfv058Qfv5xaUFJUxYzadoxuK9CFp7SFZhs9j5jWM5V0UyWQlYUnvGvcd46N0sxn2KkJBBUvsywdjxbgm/kBcEPzOq6VVk1OUzQAz2SkbXuQ790efl8eC67NePPJ9nnWqTuLbkxJdYCO0t7h20D8dzvCUy1anMHDjW5FnctwVe/CLpVE5uxJS4YgANq47gbROPj2UedmxwzG6SmT1gJnzAQAkJysPzEFR1Z7gcI6jgVXKqZSZ8lQUk+YbUEbF3jhkukFyNbKzOxHFr3ue+z2vDHo/0kVh9SFpcylkiYm/aFu0Bsoa/Yjao+nH6Rlm3N2d6lIf7++MD45QCZKKCHcEfP5Qdhk5E1CZktQUlYdJG4LwVUS3H33fOBzpk6Py5WUxkz1yzqFERak7gxpPxWw3qqoTALLfzDH5xmZSnEDqTRTtWHyqkHXWPVauIBMWon7GKKQKDSXETpwC7ltPnFMpUWyBreDJ6AgWYYrShzyia9Y8ZkvxiYSklyTtoIjOEXBDRTOhWgkCm0ATDeGaNICnIuYSSGRUouGjt/4fVQnUMkqLkJMtXE5CUA95AjiKUx078Hqp5c+S90rCxyzAC3ij1MNiexZ9GtqsMUiZ1kvX8w4/X9xBXVWzaA3v8AlI+z9mGIINtiPvyt/pjL9Pq8pkmnlH+ZNBBI1Sli55Esw7jGpSbI0co6dY8amqK0k9XL7Mtjw1V3qI15CE0mcA2hAPc79zFreD84Z1HR9aLLSoHZSQ4t+pPhqIT1FMpBZXgdjzEY5KSds0RqtDGSSOLpNyNgbbdx3u8FU6RyISqwNiRzI2sN7PbeE0g3u/Dxu3dt6nlDejUVEfnUoM1yQ3u8LsA2torilYJBs8EWU9nATdw4cG40u/28LqjDZk1lJDh8obR2HDvHrBs5VrcASW0/LZjpeOkdFcCCKWVnSxDqUDsVOWPd2YvOKlpiXWzMfhz03NCs0tS/U5rHUyi9+9PKO3oqErQFpUFJIcKTcEcY4vN6HJm1QzP/ADFqJ8RnHqW8IXYHiWIYcpSZbrlgkFCnKSHIcfpNtog8bj2dafRs/wAXMP6ymKxrLIPqAY5FSKtHXJvTelq5K5M8GQtaWZY7JN9FfVo5ClOSYtD+6ojvY6+UCXwww+glURibxEiCEslKIP36Qwp5yeI8YVgwRToJc93DnAcmkdR8rVosmXLcIrkqGdiYtXqYKAVmKp+kXNEJstxAZyKZKrQPMLmJKBFtzEVC0Ixioxr/AMLKnJXFG0yWoeKSD8M0ZFoYYDWGTVSJibkTAL6HN2C/JlGOjqSOkrR2/pBi6KWWVHtLPuJ/UdPBIL+cJcBwtcx51QSqYtQUX2FmA4DtGCk4KVkrmnOsh76BswAHAaQ7pgMp7h5B/wDtEbPxRnFVbhaVJLgWIPmB9TGLx7oyJiVJFlOcp4KbN5HTyjpVWPe5h/LN9BCrEqd839QBHnr6CDqSphTo4DOkKlkhQYpLENuOUFUC3Gm+t9xowsNO+Nn08w6WJJm6TCpKSOKh2T6JJjFIlZEqPWDlYkFtOGvExl4OEy6lyRp8CpgupkoN0daLkAPuAoPuE6X3jsdWkZVpG5HqwPwjifR6rSidJnKUTkUCUoSkWAAtz4/G8dpl1aJgCkKCgvIUnkdI0v4ZGQEmT/iZJA1v4i59DFisOSVXGrjy/wCDBMgj2iWOBUPDX4NDFaQD3H0P/lHSlQiMlivR6VMl9pAcpI0uG/4Mcaxej6mdl2j9E1qbHv8AQ/8AkY4v+IlFlmZ23Prf5iJ5VyhZTG90IURMmB5CnEXpMSRU9blBFJv4fOBwqC6Q6+HzgM4W4hKOo1EeUmLEWmX2f6iGE1IhdWSU8IRtraOWxkkgh0kEH78IguYRZoU0yilQylocLub/AHaHjK0BqgYjc6xWsQSpMVlIgMIIRHi3Acai47xcQSUCPCkNCBP0Bh80TJctY0WhJHiEn5xdSo02cN/+X+cKugxeipH/AOkPRIA+Ah1K1Hcr/d9I13oz1sisOBzDeTfQwuSQQASzgh+DAfQw3mJt3E/74TYiNf7m9Vw0HYGjnH4izAZyEf0OocypnHA9kxjcQsgpzAhL5bauRpazgPfhGp6YLPtU3mkDQcSbcNIzVep0gFmD7DcvAzaTZWBOgX2Q5Zk2Zv7g5/zG+o02jrX4cSgulu+aUopv4LHh2i0cnw8Mgjn42fQ6iOnfhGsvUJezSy3dmHwjk/8AHYJrdGtSP8Uk7MD65fhDWbLZRHEfUAeqYWSf/cJ/tPom0Nie2n/N6M3wELN7X8JxA6pLg8x6/ahHN/xBos6FFtn+/IR0+YNPH5/QRjelKAZdxsfiIeG00d0zitKdoJjxMsZ1W3Pxi3KIyxZpZEQXQH3vD5xSED0hlg1OlWZx+nc846T0BI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4102" name="Picture 6" descr="https://upload.wikimedia.org/wikipedia/commons/c/cc/Albert_Bandura_Psychologi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420888"/>
            <a:ext cx="2084730" cy="29523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024595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Social-Learning Theory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Stressed importance of </a:t>
            </a:r>
            <a:r>
              <a:rPr lang="en-US" b="1" dirty="0" smtClean="0"/>
              <a:t>modelling</a:t>
            </a:r>
            <a:r>
              <a:rPr lang="en-US" dirty="0" smtClean="0"/>
              <a:t> in shaping a person’s learned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Modelling takes place through </a:t>
            </a:r>
            <a:r>
              <a:rPr lang="en-US" b="1" dirty="0" smtClean="0"/>
              <a:t>observational learning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 person can acquire novel responses through  observation of another person’s actions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Drawn out the social implications of modelling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38862420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Candara" panose="020E0502030303020204" pitchFamily="34" charset="0"/>
              </a:rPr>
              <a:t>Behaviour</a:t>
            </a:r>
            <a:r>
              <a:rPr lang="en-US" dirty="0" smtClean="0">
                <a:solidFill>
                  <a:srgbClr val="FF0000"/>
                </a:solidFill>
                <a:latin typeface="Candara" panose="020E0502030303020204" pitchFamily="34" charset="0"/>
              </a:rPr>
              <a:t> Modification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Mary Cover Jones (1896–1987)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Worked with a boy named Peter, who was afraid of furry objects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Placed a caged rabbit nearby while the boy was fed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Decreased distance between rabbit and boy on subsequent occasions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=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Systematic desensitization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376409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Contiguity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Contiguity:</a:t>
            </a:r>
            <a:r>
              <a:rPr lang="en-US" dirty="0" smtClean="0"/>
              <a:t> “A combination of stimuli which has accompanied a movement will on its recurrence tend to be followed by that movement”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Principle at the core of Guthrie’s learning theory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Many stimulus patterns have the potential to produce movement, but only some are effective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Called </a:t>
            </a:r>
            <a:r>
              <a:rPr lang="en-US" i="1" dirty="0" smtClean="0"/>
              <a:t>cues</a:t>
            </a:r>
            <a:r>
              <a:rPr lang="en-US" dirty="0" smtClean="0"/>
              <a:t> or </a:t>
            </a:r>
            <a:r>
              <a:rPr lang="en-US" i="1" dirty="0" smtClean="0"/>
              <a:t>signals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2421465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Repetition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i="1" dirty="0" smtClean="0">
                <a:solidFill>
                  <a:srgbClr val="000000"/>
                </a:solidFill>
              </a:rPr>
              <a:t>Typical view</a:t>
            </a:r>
            <a:r>
              <a:rPr lang="en-US" dirty="0" smtClean="0">
                <a:solidFill>
                  <a:srgbClr val="000000"/>
                </a:solidFill>
              </a:rPr>
              <a:t>: Repetition acts to strengthen the connection between stimulus and response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i="1" dirty="0" smtClean="0">
                <a:solidFill>
                  <a:srgbClr val="000000"/>
                </a:solidFill>
              </a:rPr>
              <a:t>Guthrie’s view</a:t>
            </a:r>
            <a:r>
              <a:rPr lang="en-US" dirty="0" smtClean="0">
                <a:solidFill>
                  <a:srgbClr val="000000"/>
                </a:solidFill>
              </a:rPr>
              <a:t>: Repetition provides opportunity for additional stimuli to become associated with a response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Once a habit is associated with a large number of stimuli, it becomes harder to change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1977643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Reward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i="1" dirty="0" smtClean="0">
                <a:solidFill>
                  <a:srgbClr val="000000"/>
                </a:solidFill>
              </a:rPr>
              <a:t>Typical view</a:t>
            </a:r>
            <a:r>
              <a:rPr lang="en-US" dirty="0" smtClean="0">
                <a:solidFill>
                  <a:srgbClr val="000000"/>
                </a:solidFill>
              </a:rPr>
              <a:t>: Reinforcement strengthens the connection between stimulus and response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i="1" dirty="0" smtClean="0">
                <a:solidFill>
                  <a:srgbClr val="000000"/>
                </a:solidFill>
              </a:rPr>
              <a:t>Guthrie’s view</a:t>
            </a:r>
            <a:r>
              <a:rPr lang="en-US" dirty="0" smtClean="0">
                <a:solidFill>
                  <a:srgbClr val="000000"/>
                </a:solidFill>
              </a:rPr>
              <a:t>: Reward acts to prevent the animal from unlearning the association formed just before the reward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Reward terminates the signal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295825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One-Trial Learning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Guthrie’s approach was in touch with everyday life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Suggestions for meeting the problems of animal training, child rearing, and pedagogy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Example: Breaking a habit</a:t>
            </a:r>
          </a:p>
          <a:p>
            <a:pPr marL="915988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Find the cues that initiate the action</a:t>
            </a:r>
          </a:p>
          <a:p>
            <a:pPr marL="915988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Practice another response to these cues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1955888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Clark L. Hull (1884-1952)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4525963"/>
          </a:xfrm>
        </p:spPr>
        <p:txBody>
          <a:bodyPr>
            <a:normAutofit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Proponent of principles of conditioning; opponent of Gestalt method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Motivational theory based on concept of </a:t>
            </a:r>
            <a:r>
              <a:rPr lang="en-US" b="1" dirty="0" smtClean="0"/>
              <a:t>drive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Any persistent and intense stimulus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Concept similar to basic psychoanalytic hypotheses about motivation</a:t>
            </a:r>
          </a:p>
          <a:p>
            <a:endParaRPr lang="en-CA" dirty="0"/>
          </a:p>
        </p:txBody>
      </p:sp>
      <p:pic>
        <p:nvPicPr>
          <p:cNvPr id="3074" name="Picture 2" descr="https://upload.wikimedia.org/wikipedia/commons/c/ce/ClarkHul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330" y="2171800"/>
            <a:ext cx="2457450" cy="31337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30912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Hypothetic-Deductive Method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Hull attempted to create a mathematical theory from which all facts of learning could be deduced; theory consists of: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i="1" dirty="0" smtClean="0">
                <a:solidFill>
                  <a:srgbClr val="000000"/>
                </a:solidFill>
              </a:rPr>
              <a:t>Postulates</a:t>
            </a:r>
            <a:r>
              <a:rPr lang="en-US" dirty="0" smtClean="0">
                <a:solidFill>
                  <a:srgbClr val="000000"/>
                </a:solidFill>
              </a:rPr>
              <a:t>: Describe the basic laws of </a:t>
            </a:r>
            <a:r>
              <a:rPr lang="en-US" dirty="0" err="1" smtClean="0">
                <a:solidFill>
                  <a:srgbClr val="000000"/>
                </a:solidFill>
              </a:rPr>
              <a:t>behaviour</a:t>
            </a:r>
            <a:endParaRPr lang="en-US" dirty="0" smtClean="0">
              <a:solidFill>
                <a:srgbClr val="000000"/>
              </a:solidFill>
            </a:endParaRP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i="1" dirty="0" smtClean="0">
                <a:solidFill>
                  <a:srgbClr val="000000"/>
                </a:solidFill>
              </a:rPr>
              <a:t>Intervening variables</a:t>
            </a:r>
            <a:r>
              <a:rPr lang="en-US" dirty="0" smtClean="0">
                <a:solidFill>
                  <a:srgbClr val="000000"/>
                </a:solidFill>
              </a:rPr>
              <a:t>: Hypothetical processes that occur inside the organism and are supposed to govern </a:t>
            </a:r>
            <a:r>
              <a:rPr lang="en-US" dirty="0" err="1" smtClean="0">
                <a:solidFill>
                  <a:srgbClr val="000000"/>
                </a:solidFill>
              </a:rPr>
              <a:t>behaviour</a:t>
            </a:r>
            <a:endParaRPr lang="en-US" dirty="0" smtClean="0">
              <a:solidFill>
                <a:srgbClr val="000000"/>
              </a:solidFill>
            </a:endParaRP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i="1" dirty="0" smtClean="0">
                <a:solidFill>
                  <a:srgbClr val="000000"/>
                </a:solidFill>
              </a:rPr>
              <a:t>Theorems</a:t>
            </a:r>
            <a:r>
              <a:rPr lang="en-US" dirty="0" smtClean="0">
                <a:solidFill>
                  <a:srgbClr val="000000"/>
                </a:solidFill>
              </a:rPr>
              <a:t>: Experimentally testable hypotheses about </a:t>
            </a:r>
            <a:r>
              <a:rPr lang="en-US" dirty="0" err="1" smtClean="0">
                <a:solidFill>
                  <a:srgbClr val="000000"/>
                </a:solidFill>
              </a:rPr>
              <a:t>behaviour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3243545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Postulates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Hull’s theory was elaboration of Thorndike’s law of effect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Primary </a:t>
            </a:r>
            <a:r>
              <a:rPr lang="en-US" b="1" dirty="0" err="1" smtClean="0"/>
              <a:t>reinforcer</a:t>
            </a:r>
            <a:r>
              <a:rPr lang="en-US" dirty="0" smtClean="0"/>
              <a:t>: Any stimulus that results in a reduction in drive 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Secondary </a:t>
            </a:r>
            <a:r>
              <a:rPr lang="en-US" b="1" dirty="0" err="1" smtClean="0"/>
              <a:t>reinforcer</a:t>
            </a:r>
            <a:r>
              <a:rPr lang="en-US" dirty="0" smtClean="0"/>
              <a:t>: A stimulus that initially has no reinforcing properties but acquires them through association with a reinforcing stimulus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419193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1086</Words>
  <Application>Microsoft Office PowerPoint</Application>
  <PresentationFormat>On-screen Show (4:3)</PresentationFormat>
  <Paragraphs>128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Psychology 4910</vt:lpstr>
      <vt:lpstr>E. R. Guthrie (1886-1959)</vt:lpstr>
      <vt:lpstr>Contiguity</vt:lpstr>
      <vt:lpstr>Repetition</vt:lpstr>
      <vt:lpstr>Reward</vt:lpstr>
      <vt:lpstr>One-Trial Learning</vt:lpstr>
      <vt:lpstr>Clark L. Hull (1884-1952)</vt:lpstr>
      <vt:lpstr>Hypothetic-Deductive Method</vt:lpstr>
      <vt:lpstr>Postulates</vt:lpstr>
      <vt:lpstr>Postulates</vt:lpstr>
      <vt:lpstr>Postulates</vt:lpstr>
      <vt:lpstr>Postulates</vt:lpstr>
      <vt:lpstr>Postulates</vt:lpstr>
      <vt:lpstr>E. C. Tolman (1886-1959)</vt:lpstr>
      <vt:lpstr>Purposive Behaviour</vt:lpstr>
      <vt:lpstr>Cognitive Maps</vt:lpstr>
      <vt:lpstr>The Place versus Response Controversy</vt:lpstr>
      <vt:lpstr>The Place versus Response Controversy</vt:lpstr>
      <vt:lpstr>The Verbal Learning Tradition</vt:lpstr>
      <vt:lpstr>Acquisition</vt:lpstr>
      <vt:lpstr>Serial Learning</vt:lpstr>
      <vt:lpstr>D. O. Hebb (1904-1985)</vt:lpstr>
      <vt:lpstr>Motivation</vt:lpstr>
      <vt:lpstr>Albert Bandura (1925-</vt:lpstr>
      <vt:lpstr>Social-Learning Theory</vt:lpstr>
      <vt:lpstr>Behaviour Modification</vt:lpstr>
    </vt:vector>
  </TitlesOfParts>
  <Company>Memorial University of Newfoundland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4910</dc:title>
  <dc:creator>James drover</dc:creator>
  <cp:lastModifiedBy>Jamie Drover</cp:lastModifiedBy>
  <cp:revision>9</cp:revision>
  <dcterms:created xsi:type="dcterms:W3CDTF">2015-12-21T13:43:22Z</dcterms:created>
  <dcterms:modified xsi:type="dcterms:W3CDTF">2016-03-09T17:43:37Z</dcterms:modified>
</cp:coreProperties>
</file>