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0" r:id="rId24"/>
    <p:sldId id="277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9C3-85CA-4F89-8A4E-FBFD3F2325AF}" type="datetimeFigureOut">
              <a:rPr lang="en-CA" smtClean="0"/>
              <a:pPr/>
              <a:t>04/03/2016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69B-971A-4268-809F-A0DFF362151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206357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9C3-85CA-4F89-8A4E-FBFD3F2325AF}" type="datetimeFigureOut">
              <a:rPr lang="en-CA" smtClean="0"/>
              <a:pPr/>
              <a:t>04/03/2016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69B-971A-4268-809F-A0DFF362151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56247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9C3-85CA-4F89-8A4E-FBFD3F2325AF}" type="datetimeFigureOut">
              <a:rPr lang="en-CA" smtClean="0"/>
              <a:pPr/>
              <a:t>04/03/2016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69B-971A-4268-809F-A0DFF362151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69053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9C3-85CA-4F89-8A4E-FBFD3F2325AF}" type="datetimeFigureOut">
              <a:rPr lang="en-CA" smtClean="0"/>
              <a:pPr/>
              <a:t>04/03/2016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69B-971A-4268-809F-A0DFF362151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66001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9C3-85CA-4F89-8A4E-FBFD3F2325AF}" type="datetimeFigureOut">
              <a:rPr lang="en-CA" smtClean="0"/>
              <a:pPr/>
              <a:t>04/03/2016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69B-971A-4268-809F-A0DFF362151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38211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9C3-85CA-4F89-8A4E-FBFD3F2325AF}" type="datetimeFigureOut">
              <a:rPr lang="en-CA" smtClean="0"/>
              <a:pPr/>
              <a:t>04/03/2016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69B-971A-4268-809F-A0DFF362151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29613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9C3-85CA-4F89-8A4E-FBFD3F2325AF}" type="datetimeFigureOut">
              <a:rPr lang="en-CA" smtClean="0"/>
              <a:pPr/>
              <a:t>04/03/2016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69B-971A-4268-809F-A0DFF362151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30322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9C3-85CA-4F89-8A4E-FBFD3F2325AF}" type="datetimeFigureOut">
              <a:rPr lang="en-CA" smtClean="0"/>
              <a:pPr/>
              <a:t>04/03/2016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69B-971A-4268-809F-A0DFF362151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67543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9C3-85CA-4F89-8A4E-FBFD3F2325AF}" type="datetimeFigureOut">
              <a:rPr lang="en-CA" smtClean="0"/>
              <a:pPr/>
              <a:t>04/03/2016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69B-971A-4268-809F-A0DFF362151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54234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9C3-85CA-4F89-8A4E-FBFD3F2325AF}" type="datetimeFigureOut">
              <a:rPr lang="en-CA" smtClean="0"/>
              <a:pPr/>
              <a:t>04/03/2016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69B-971A-4268-809F-A0DFF362151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68738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9C3-85CA-4F89-8A4E-FBFD3F2325AF}" type="datetimeFigureOut">
              <a:rPr lang="en-CA" smtClean="0"/>
              <a:pPr/>
              <a:t>04/03/2016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669B-971A-4268-809F-A0DFF362151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130859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EF9C3-85CA-4F89-8A4E-FBFD3F2325AF}" type="datetimeFigureOut">
              <a:rPr lang="en-CA" smtClean="0"/>
              <a:pPr/>
              <a:t>04/03/2016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0669B-971A-4268-809F-A0DFF362151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33093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Psychology 4910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3861048"/>
            <a:ext cx="3528392" cy="1752600"/>
          </a:xfrm>
        </p:spPr>
        <p:txBody>
          <a:bodyPr/>
          <a:lstStyle/>
          <a:p>
            <a:pPr algn="l"/>
            <a:r>
              <a:rPr lang="en-CA" dirty="0" smtClean="0"/>
              <a:t>Chapter 11</a:t>
            </a:r>
          </a:p>
          <a:p>
            <a:pPr algn="l"/>
            <a:r>
              <a:rPr lang="en-CA" dirty="0" smtClean="0"/>
              <a:t>Research Methods</a:t>
            </a:r>
            <a:endParaRPr lang="en-CA" dirty="0"/>
          </a:p>
        </p:txBody>
      </p:sp>
      <p:pic>
        <p:nvPicPr>
          <p:cNvPr id="1026" name="Picture 2" descr="https://lovestats.files.wordpress.com/2012/07/batman-statistics.jpg?w=6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645024"/>
            <a:ext cx="2297832" cy="22978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81425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Experimental Methods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Statistical Inference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Early experiments: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Detailed descriptions of individual cases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No explicit rules for making generalizations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Relied heavily on subjective interpretation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Some did use graphs to represent their data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e.g., </a:t>
            </a:r>
            <a:r>
              <a:rPr lang="en-US" dirty="0" err="1" smtClean="0">
                <a:solidFill>
                  <a:srgbClr val="000000"/>
                </a:solidFill>
              </a:rPr>
              <a:t>Ebbinghaus</a:t>
            </a:r>
            <a:r>
              <a:rPr lang="en-US" dirty="0" smtClean="0">
                <a:solidFill>
                  <a:srgbClr val="000000"/>
                </a:solidFill>
              </a:rPr>
              <a:t>, Thorndike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849317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oundRect">
            <a:avLst/>
          </a:prstGeom>
          <a:solidFill>
            <a:schemeClr val="bg1"/>
          </a:solidFill>
          <a:ln w="28575" cap="rnd" cmpd="dbl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R.A. Fisher (1890–1962)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42992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Fisher’s Approach to Designing Experiments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Random </a:t>
            </a:r>
            <a:r>
              <a:rPr lang="en-US" dirty="0">
                <a:solidFill>
                  <a:srgbClr val="000000"/>
                </a:solidFill>
              </a:rPr>
              <a:t>order: </a:t>
            </a:r>
            <a:r>
              <a:rPr lang="en-US" dirty="0" smtClean="0">
                <a:solidFill>
                  <a:srgbClr val="000000"/>
                </a:solidFill>
              </a:rPr>
              <a:t>Determined </a:t>
            </a:r>
            <a:r>
              <a:rPr lang="en-US" dirty="0">
                <a:solidFill>
                  <a:srgbClr val="000000"/>
                </a:solidFill>
              </a:rPr>
              <a:t>by a purely chance procedure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Possible to </a:t>
            </a:r>
            <a:r>
              <a:rPr lang="en-US" dirty="0">
                <a:solidFill>
                  <a:srgbClr val="000000"/>
                </a:solidFill>
              </a:rPr>
              <a:t>determine how likely </a:t>
            </a:r>
            <a:r>
              <a:rPr lang="en-US" dirty="0" smtClean="0">
                <a:solidFill>
                  <a:srgbClr val="000000"/>
                </a:solidFill>
              </a:rPr>
              <a:t>participant </a:t>
            </a:r>
            <a:r>
              <a:rPr lang="en-US" dirty="0">
                <a:solidFill>
                  <a:srgbClr val="000000"/>
                </a:solidFill>
              </a:rPr>
              <a:t>is to make </a:t>
            </a:r>
            <a:r>
              <a:rPr lang="en-US" dirty="0" smtClean="0">
                <a:solidFill>
                  <a:srgbClr val="000000"/>
                </a:solidFill>
              </a:rPr>
              <a:t>correct choice </a:t>
            </a:r>
            <a:r>
              <a:rPr lang="en-US" dirty="0">
                <a:solidFill>
                  <a:srgbClr val="000000"/>
                </a:solidFill>
              </a:rPr>
              <a:t>by chance alone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How much chance is acceptable?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Fisher suggested criterion of one chance in 20 (</a:t>
            </a:r>
            <a:r>
              <a:rPr lang="en-US" dirty="0" smtClean="0">
                <a:solidFill>
                  <a:srgbClr val="000000"/>
                </a:solidFill>
              </a:rPr>
              <a:t>5%)</a:t>
            </a:r>
            <a:endParaRPr lang="en-US" dirty="0">
              <a:solidFill>
                <a:srgbClr val="000000"/>
              </a:solidFill>
            </a:endParaRPr>
          </a:p>
          <a:p>
            <a:pPr>
              <a:buClr>
                <a:schemeClr val="bg1">
                  <a:lumMod val="50000"/>
                </a:schemeClr>
              </a:buClr>
            </a:pPr>
            <a:endParaRPr lang="en-US" dirty="0"/>
          </a:p>
        </p:txBody>
      </p:sp>
      <p:pic>
        <p:nvPicPr>
          <p:cNvPr id="1026" name="Picture 2" descr="https://upload.wikimedia.org/wikipedia/commons/3/37/Biologist_and_statistician_Ronald_Fish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564904"/>
            <a:ext cx="2394282" cy="28483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271255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R.A. Fisher (1890–1962)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68960"/>
          </a:xfrm>
        </p:spPr>
        <p:txBody>
          <a:bodyPr>
            <a:normAutofit fontScale="77500" lnSpcReduction="2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The Null Hypothesis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Assumption in an experiment that any differences between experimental conditions are due only to chance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“Null” = “no difference”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Can never prove the null hypothesis; only possible to disprove it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Controversial concept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Falsifying the null hypothesis does not verify an alternative hypothesis</a:t>
            </a:r>
          </a:p>
          <a:p>
            <a:endParaRPr lang="en-CA" dirty="0"/>
          </a:p>
        </p:txBody>
      </p:sp>
      <p:pic>
        <p:nvPicPr>
          <p:cNvPr id="4098" name="Picture 2" descr="https://s-media-cache-ak0.pinimg.com/736x/df/b4/27/dfb42772285af59d0a6fb6f9cb2c76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725144"/>
            <a:ext cx="3384376" cy="19737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0897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R.A. Fisher (1890–1962)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i="1" dirty="0">
                <a:solidFill>
                  <a:srgbClr val="000000"/>
                </a:solidFill>
                <a:latin typeface="Candara" panose="020E0502030303020204" pitchFamily="34" charset="0"/>
              </a:rPr>
              <a:t>The Null Hypothesis, cont’d</a:t>
            </a:r>
            <a:endParaRPr lang="en-US" dirty="0">
              <a:solidFill>
                <a:srgbClr val="000000"/>
              </a:solidFill>
            </a:endParaRP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Fisher: 5% level of significance was arbitrary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Still, many psychologists adopted it as article of faith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End of 1950s: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Goal of psychological research = Achievement of “statistical significance” (p = 0.5)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Fisher: Statistical significance is no substitute for repeatability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Lack of replication continues to be an issue in psychology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412530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Correlational Methods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Utilize the same underlying principles as experimental designs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Typical correlational experiment: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Obtain different measures on a set of participants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Examine strength and direction of relationships between variables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2615796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Charles Spearman (1863-1945) 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22912" cy="4525963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Worked with Cyril Burt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Laid groundwork for </a:t>
            </a:r>
            <a:r>
              <a:rPr lang="en-US" b="1" dirty="0"/>
              <a:t>factor analysis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Begins with a set of correlations between a number of measures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Statistical procedures for deriving a number of underlying factors to describe the structure of the set of correlation coefficients</a:t>
            </a:r>
          </a:p>
          <a:p>
            <a:endParaRPr lang="en-CA" dirty="0"/>
          </a:p>
        </p:txBody>
      </p:sp>
      <p:pic>
        <p:nvPicPr>
          <p:cNvPr id="2050" name="Picture 2" descr="http://images.npg.org.uk/264_325/8/0/mw566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204864"/>
            <a:ext cx="2257425" cy="30956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41955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accent6">
                    <a:lumMod val="75000"/>
                  </a:schemeClr>
                </a:solidFill>
              </a:rPr>
              <a:t>Charles Spearman (1863-1945)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01008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b="1" dirty="0"/>
              <a:t>Two-factor theory of intelligence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>
                <a:solidFill>
                  <a:srgbClr val="000000"/>
                </a:solidFill>
              </a:rPr>
              <a:t>Derived from Spearman’s factor analysis of different tests of mental abilities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>
                <a:solidFill>
                  <a:srgbClr val="000000"/>
                </a:solidFill>
              </a:rPr>
              <a:t>Every individual measurement of every ability divided in two parts:</a:t>
            </a:r>
          </a:p>
          <a:p>
            <a:pPr marL="1258888" lvl="1" indent="-512763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General intelligence factor, </a:t>
            </a:r>
            <a:r>
              <a:rPr lang="en-US" sz="2400" b="1" i="1" dirty="0">
                <a:solidFill>
                  <a:schemeClr val="bg1">
                    <a:lumMod val="50000"/>
                  </a:schemeClr>
                </a:solidFill>
              </a:rPr>
              <a:t>g</a:t>
            </a:r>
          </a:p>
          <a:p>
            <a:pPr marL="1435100" lvl="2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Represents amount of mental energy available to an individual</a:t>
            </a:r>
          </a:p>
          <a:p>
            <a:pPr marL="1260475" lvl="1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Specific factor, </a:t>
            </a:r>
            <a:r>
              <a:rPr lang="en-US" sz="2400" i="1" dirty="0">
                <a:solidFill>
                  <a:srgbClr val="000000"/>
                </a:solidFill>
              </a:rPr>
              <a:t>s</a:t>
            </a:r>
          </a:p>
          <a:p>
            <a:pPr marL="1489075" lvl="2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Represents abilities needed to succeed in certain subjects	</a:t>
            </a:r>
            <a:endParaRPr lang="en-US" dirty="0"/>
          </a:p>
          <a:p>
            <a:endParaRPr lang="en-CA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1763688" y="5301208"/>
            <a:ext cx="4992586" cy="1017404"/>
            <a:chOff x="539552" y="4725144"/>
            <a:chExt cx="4992586" cy="1017404"/>
          </a:xfrm>
        </p:grpSpPr>
        <p:sp>
          <p:nvSpPr>
            <p:cNvPr id="5" name="TextBox 4"/>
            <p:cNvSpPr txBox="1"/>
            <p:nvPr/>
          </p:nvSpPr>
          <p:spPr>
            <a:xfrm>
              <a:off x="539552" y="5373216"/>
              <a:ext cx="8244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French</a:t>
              </a:r>
              <a:endParaRPr lang="en-CA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41953" y="5373216"/>
              <a:ext cx="8451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English</a:t>
              </a:r>
              <a:endParaRPr lang="en-CA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450853" y="5373216"/>
              <a:ext cx="689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Math</a:t>
              </a:r>
              <a:endParaRPr lang="en-CA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788024" y="5373216"/>
              <a:ext cx="7441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Music</a:t>
              </a:r>
              <a:endParaRPr lang="en-CA" dirty="0"/>
            </a:p>
          </p:txBody>
        </p:sp>
        <p:cxnSp>
          <p:nvCxnSpPr>
            <p:cNvPr id="9" name="Straight Connector 8"/>
            <p:cNvCxnSpPr>
              <a:stCxn id="5" idx="0"/>
            </p:cNvCxnSpPr>
            <p:nvPr/>
          </p:nvCxnSpPr>
          <p:spPr>
            <a:xfrm flipV="1">
              <a:off x="951780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2339752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3779912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220072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951780" y="5229200"/>
              <a:ext cx="42682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3131840" y="508518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982186" y="4725144"/>
              <a:ext cx="29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g</a:t>
              </a:r>
              <a:endParaRPr lang="en-CA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712313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accent6">
                    <a:lumMod val="75000"/>
                  </a:schemeClr>
                </a:solidFill>
              </a:rPr>
              <a:t>Charles Spearman (1863-1945)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Specific abilities tend to be strongly (but not perfectly) correlated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Those who perform well in one subject tend to perform well in others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Each specific ability determined by </a:t>
            </a:r>
            <a:r>
              <a:rPr lang="en-US" i="1" dirty="0">
                <a:solidFill>
                  <a:srgbClr val="000000"/>
                </a:solidFill>
              </a:rPr>
              <a:t>g</a:t>
            </a:r>
            <a:r>
              <a:rPr lang="en-US" dirty="0">
                <a:solidFill>
                  <a:srgbClr val="000000"/>
                </a:solidFill>
              </a:rPr>
              <a:t>, and by circumstances specific to that skill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i="1" dirty="0">
                <a:solidFill>
                  <a:srgbClr val="000000"/>
                </a:solidFill>
              </a:rPr>
              <a:t>g</a:t>
            </a:r>
            <a:r>
              <a:rPr lang="en-US" dirty="0">
                <a:solidFill>
                  <a:srgbClr val="000000"/>
                </a:solidFill>
              </a:rPr>
              <a:t> shaped by genetics, but </a:t>
            </a:r>
            <a:r>
              <a:rPr lang="en-US" i="1" dirty="0">
                <a:solidFill>
                  <a:srgbClr val="000000"/>
                </a:solidFill>
              </a:rPr>
              <a:t>s</a:t>
            </a:r>
            <a:r>
              <a:rPr lang="en-US" dirty="0">
                <a:solidFill>
                  <a:srgbClr val="000000"/>
                </a:solidFill>
              </a:rPr>
              <a:t> could be shaped by education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649907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Louis Leon Thurston (1887-1955)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Developed factor-analytic techniques in the United States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Wanted to uncover a set of mental abilities that were independent of each other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De-emphasized importance of </a:t>
            </a:r>
            <a:r>
              <a:rPr lang="en-US" i="1" dirty="0">
                <a:solidFill>
                  <a:srgbClr val="000000"/>
                </a:solidFill>
              </a:rPr>
              <a:t>g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More important to examine person’s profile of abilities than to summarize intelligence with a single number</a:t>
            </a:r>
          </a:p>
          <a:p>
            <a:endParaRPr lang="en-CA" dirty="0"/>
          </a:p>
        </p:txBody>
      </p:sp>
      <p:sp>
        <p:nvSpPr>
          <p:cNvPr id="4" name="AutoShape 2" descr="data:image/jpeg;base64,/9j/4AAQSkZJRgABAQAAAQABAAD/2wCEAAkGBxQTEhUUEhQUFhQUGBcXFxcXGBQXFxcXFxUXFxcXGBccHCggGBwlHBQUITEhJSksLi4uFx8zODMsNygtLisBCgoKBQUFDgUFDisZExkrKysrKysrKysrKysrKysrKysrKysrKysrKysrKysrKysrKysrKysrKysrKysrKysrK//AABEIAQQAwgMBIgACEQEDEQH/xAAcAAABBQEBAQAAAAAAAAAAAAAFAQIDBAYABwj/xABFEAABAwICBAcMCgEDBQAAAAABAAIDBBEhMQUGEkFRYXFzkbGyEyIkNFRygZOhwdHSBxYjMjNCUoKz8OEVYsIUJTVEkv/EABQBAQAAAAAAAAAAAAAAAAAAAAD/xAAUEQEAAAAAAAAAAAAAAAAAAAAA/9oADAMBAAIRAxEAPwB+v+lZ2VsjWTzMaNmwbI9oHejcDZZs6eqfKaj1svzIx9Ifj0v7ewFlnZoCI0/U+U1HrZfmSjT9T5TUetk+ZDLJQEBUaeqfKaj1snzLv9fqfKaj1snzIckKAkNYKnymo9bJ8yX6w1XlM/rZPmQwtTboCo1gqvKaj1snxXO1hqvKaj1snxQoppQF/rDVeU1HrZPmTvrDVeU1HrZPig+0u2kBgaxVXlM/rZPil+sNV5TP62T4oP3QLu6hAX+sNX5TP61/xSHWOq8pn9ZJ8UIMgSOegLfWSr8pn9a/4pp1lq/Kp/Wv+KFNfikKAv8AWWr8pn9Y/wCKT6yVflU/rH/FBwl2kBj6yVZ/9mf1j/inDWWr8pn9Y/4oMHJboDTdYqvymf1j/ilGsNVfxmf1j/ig7HKVqD3TQVS51NA5znEuijJJJJJLASSeFcmaujwSn5mL+Nq5B5l9IZ8Ol/b2Qsu5af6Qh4dL+3sBZkhAxLZIQuugclSXXBAiQlKSmnkQIUjikkNrYJ0cW1mghL75J2wVep6M3yRFtFcjg96AKyG6R0a08NAOBNdo/HJBmu4m17JrYkfmov77FWkpLC1kAhzbBQd1srs8Tm8iqOZwIHbd05pVcOsp2lA9qUpoKcAgkYpGOUbSntCD3bVzxSn5mL+NqVdq74pT8zF/G1Kg8s+kE+HS/t7AWaetJ9IPjsv7ewFmSUDUi7aXNKBwTgm7ScHIGuzXNzXOKWMYoJ2Qg7kQpqTFMo474YI1TQoOgo+JXIaYBXIY8FZbAgqxU43qR1MDkrLYUoiQCJ6S11Smplo3RXzUM1ICgyNVS3BWfqqTZx3cC3dTSZoBpOmwIQZZzEsRsnSssSEwHFBYTrqMFPDkEjCpWKEFTRuQe8avDwWn5mL+Nq5O1ePgtPzMX8bUiDyn6QfHZf29gLLvWl+kM+HTft7AWZcUDCUoakCcAgUBOsususg4BTQMxCia1WqFvfehAYo4RbjRekYh1CEapGX4EF2lhVnYT6aNWHxIK9krQnkJGtQc2PhTZWKwFE9iAfURjgWc0jGtNUvQWtx40GN0jTb0MczFaethWfqm2dZAyyVN2kgKCVqnjUDFIHIPf9XvFafmYv42rkurvilPzMX8bVyDyT6RPHpf29gLLlar6QvHpv29hqzGygjaVI1MATwgeAlskATggRqs0De+VeytaPOJQHKdwuj1EW23LGTzEmwNgPapqWvcD94cmCD0amVgrH0GmC3Mgg8BHUtFTVgcL3GKCxsp7WpC7C6pT6TYzMoCDGKOYIT9ZI+B3pChn06DkeXBBYrEGqmWRIVAe24z3hDK124IA9UfYs9X4uR+oGKBVgQUinWSkJwKBWJxKQBPAQfQur3itPzMX8bVydoAeC0/Mxdhq5B5F9ILb1037ew1Zmy0+v8A49Nys7DVnHBBFZdZOslCDmhPASAJwQTU8Z9G9XDA0NLrG9xaxthvVajOauHIBBQmvuwv700NjGe0Tw7vaislNiLi2Aw5QlmpGlowOHBZAHY8g96fQUc1eb3aXYdiM8STbitdUJacWs0EAbzndaHVKjtI5/I0e9BPppppyGxOcHOGLbktI4bHI3Wakq3bWdzvJ3reab0eHujfbFp2TyHL2oNpTQzLXaNkgYnhQAmPbe8ryAfyt99kWjbTuYTE67gMibHiz5FSfRx7Gw64Od7Xx5d6WPRbA3Aku4QLegILFLW32r2bsZ/30qjUaWJv3l+AgnH2K5orRBeXOOXH8VfqqEMGW5BlKqqeR+Hb0oZ3J7tyO6RICFuqLNNkFJ8BGdlFZOLCTjmpXx2AQRMKmYVGFI1qD6H0H4tBzUfYC5JoTxaDmo+wEqDyLX0+HT8rew1ZwhaPXzx6flb2GrOEIGkLglskQOXBKCuCCakPfIns2B9BQmJ1iEVad6Ak1wcxoObRgeLgKay39sq0D8FOCN6CrVcWfsWs1Zh+zFt6ylQ4E2Fs1uNXYbMagv1Mdxbcqhpdpln5jP8Au5EZ0OqCQ7gNigDVejrHJRwRflaLuPs4yir4CcCcOJS09KG5WH94UCUsIYy3TyoVpia+CKzmwWar5cUAWuAOCDyx2k2QbhFZ5cyhcgJeDvOfwQNfHd4CZUvBNhkPalqX2JI5B71WageFKAowVI1B9C6FHg8PNR9gLl2hfF4eaj7AXIPH9e3eHT8rew1Z5zkd17Ph9R5zew1ALoFuuSBddA4FOumNSoHFX6epGyL5hDwVxQF4Z7i6V053KpSC4VmKNAtMLOF95zXoWiZW7LcVgnNuE+CqlaLjEDjQemOmAxwsh1U9s1ww5bxis5ofaqgTK47F/u3PtstXS0rY2bLAAOJBQjlcMHZhSGZS1EYKpyN9nSggqp81m66VG6wYLN6Wk2Wk+j0oKsTtq5GNjaygqXYbmjiQ9kpbkVHPMXZlA2Z1zhkmpGhOQOYpmuUDU9jkH0TobxeHm4+wFyXRH4EPNs7ASIPFde3f9wqPOHYas+SjuvZ8PqfPHYas+5yCQOTlXa5Sh6CZqVMapO5lA26UFPEBUkdMSgm0ecwrkjb5GyqRR7OPArkWKCB3dGcB9is0GlS3B0ZI4sU90RUlPTSk2aTjxILGjNM9yJ2YZLOPAUZh1gkebMhkvxiw9JKio6CfC778RARiKIgd8boB731W1dzWBvE659IsrDJbi5zVpziqFRgbjJBBW2WR04+9gFoq6dZ2qi27nc0XQAXvUd1NUR2VYlA8p11FtcCcCglaU9jlCSlag+j9EfgQ82zsBck0V+BFzbOyEiDw/Xs+H1Pn/wDBqA57kc17/wDIVHnjsNVOkp7C5z3IIYaP9StNgG4KXZS2QIyIBODUoCUoGFcXcCaSU4FAo41LE+yrEqN8mCDT0BBxKI0s3fEjJAX074omSZsIBJ4CdxHvTYNKW39SDdQVAtuVlpDs1i6PTNjiQi3+us/UgLzkWxQWtrGi6H12ni42YEOZG6R2RcTkAgWpnLzhfHLNWtJ0XcacB34krhfiAxstBobQgi759i/dwN/ys9rRVbc2yPusw9O9BmZo80JmZYlaF0aoVFPigFAp7XJZGWUYKCdrk5hUBU0aD6Q0V+BFzbOyEidos/Yxc2zshcg8Y1vpr19Q45bfUxqHNN0e1vHhc/n/APELPwtvdA5zkqRy4IHBKCmlIg5yS6QlNcg5zlXqH4FTKvU5FB6LTU4lpmsOTmAexYOronMcWnMGy3+rx+wjv+kdSD6yxxyTtjjcDOcNkcAF++O4oMfHE/cSrMNI4netlo/VF5t3RzW8QxK0dFoOKPJtzwnH2ZIMZojV+STH7rf1H3Detno/RjIW96O+3uOZ+Cv7NkxyAXpqt7jE535jg3lKwjBfE3ucUY09Vd2ksPuMwHvKHtYghcxVpY7q7IoixANfAMcFUqKMbkXkizwUYpwgz8kZGadGUblowh0lCQcEH0Pov8GLm2dkLk3RZ+xi5tnZCVB5Prp41N5/uCDxtwRjXIXq5hwvPUEPMeCCoQkViRlulRuagjwTSFK2NIRbkQQpqmIG5NLboGwR3TdIQ4AfqIHSUQpIFxh2p4m8d+gXQGNJ6R/6am7377u9bxcJ9AQTUV1q2MuNy7bxOdyw48qbrfLeVrB+Ue0/0KpomYxzxOFxaRl+nG/oJQezhKlATrIIigusVZss2Rm7DjtvRWtqWxsL3HAdJO4DjWNqJ3SPLn+gcA4EFHYTXMVx0aZsoKvc0jY1a2EjhggHPbiVEVOTiUrYr5oIdhLFGCVZMN8AnMpi3lQeuUA+yj8xvZC5LQ/hs81vZC5B5TrTjWTeeVWLMFd08PDZucd1puwgoVEWF1X2EVliwKohmF0EQYucxT7K5zEFB0eKarMrVC1tygJUTMFXp6hrJZJXZRtsONzjgBx4K8wbLPQshVTFxOOG1e3HkgmleZHOkdm65VmnoS6SMbnFovwXO9Miju0N9Izx4epa3U6NplIIBu3DfaxCDex5D0JVHT5W4MED1h0nj3CM42+0dwNP5RxlBR0vW92fgfs2mzf9xyLvcPTwqrsJWsSPfwoOCaWKWFqkcEFRwVeqdZpPF/hXHqhXtwDd5PUgpxNVtjEsNPkrTRZAyOJTGFSNaDZWAxB6DRfhs81vUEidSDvGea3qC5B5TpceGT84/tKWNuC7SzfCp+cf2ipo24IInxoaG2uOA9aMFiH1EffHjHUgpd2bvwUt+BSDHNO2AMhZBQlCjp23KlqU+hZigvVjbRHkWKa263tez7J3mnqWHiGKC5GMMOUe1ajUU7U7juDCeQl2Sy98Lekez/K0+ocgYJ38Ab7/AHoDk+lXRCY3xc8hnEbAe4IZRwmxLsXOxPKoIGl5ucQ035XZk9aIoGlQVI/vGpL4qKfEciCambgnTvsmwvwVWpkugewpjmAuud2ChFU1uBOPBmehI+a97b0E7pQm904VGxnCpIm3PEgtU4wVtyihNk6Q4IPQaU943zR1BckpD3jPNb1Bcg8u0mPCp+dk7ZVtmSq6Sf4VPzsnbKuRBAhaqWkG2s7j60S2VVrGXaQgHAYpJDgnDIHiUc77IKj8SrlFHiqjCiWj80FvSbbQv809SwsQxW90wfsH+aepYWI/30oJSOjqwCOaHp3NbbIyWJHA0XxPHiVV0dRX+0eO93D9TvhgtBSxWxOZz+CCaKMNFguekLk0vQNsmOdbcn3S7KATXaQezBsTjx4W9lyqlLBLNjI4sb+kYdJzR0wjg9yj2bbygoOpmRfdGPDmVNA3C5UskYOJAJ4ckvcgdxHpCBndL4K9ALBVYqYA5n0hTSSW35YILN1BPUn7ozVR9cMhiVF3drd9zvQetUf4bPNb1Bcuo/w2ea3qC5B5TpR/hU/PS/yFXqeTBCtMutVT89J23K3RyICO0mSZJQEjkAc4bQ4D7Cq87lbrBZw4xboQ+QoFaiejxihERN0ZoUE2sEtqd/Iszoeg7odp2DBnx8SP6yO+xI4SOsIbROu0MbgN/IgIxd+6+TW4NG7lVwyKBgsAEj3oJe6JvdFA5y5pQWRJgnOeoA5NklDRibIJi5RyFRx1TTkQnPNwgRpul2lHkhlbpPHZjNzvduHEOEoL1XXhuAOO88CCy6SLsG4DeVCDtGxPejP/AHFXoi0DAN6AgfQv3BrncJyuibIBa5aAhr622+3sSMqXO+7c8djbpQe2Un3Gea3qC5LR/hs81vUFyDK1+p0D5ZHl8oL3ucbFlrlxJt3nGnx6pQtyfL0s+VKuQWm6uRW+9J0t+Vc7VyL9UnS35Ui5BXn1Thda7pcDuLPlVZ+pUB/PN0s+RKuQRs1LgH55ulnyK7T6rQtydJ0t+VcuQR6U1ShkbsudKBcZFl8OVqSj1OgY3B0vKSy/ZXLkFgarRfqk6WfKo3aqw/qk6WfKuXII3aqw/qk6WfKuGqsP6pOlnyrlyBRqrF+uXpZ8qc7VSEjF0nSz5Uq5BWl1Ipnb5AeEFo/4qWLVKFottynlLPlXLkFWu1RieLd0mA4izHi+4qg1Cpw2wknH7o/kSrkCN1EpxgHzdMfyKSPUOnOck/8A9RjqYkXILEepFM3LunKS0n2tVkapQnDbl6WfKuXINjDCA0DHADqSrly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5" name="AutoShape 4" descr="data:image/jpeg;base64,/9j/4AAQSkZJRgABAQAAAQABAAD/2wCEAAkGBxQTEhUUEhQUFhQUGBcXFxcXGBQXFxcXFxUXFxcXGBccHCggGBwlHBQUITEhJSksLi4uFx8zODMsNygtLisBCgoKBQUFDgUFDisZExkrKysrKysrKysrKysrKysrKysrKysrKysrKysrKysrKysrKysrKysrKysrKysrKysrK//AABEIAQQAwgMBIgACEQEDEQH/xAAcAAABBQEBAQAAAAAAAAAAAAAFAQIDBAYABwj/xABFEAABAwICBAcMCgEDBQAAAAABAAIDBBEhMQUGEkFRYXFzkbGyEyIkNFRygZOhwdHSBxYjMjNCUoKz8OEVYsIUJTVEkv/EABQBAQAAAAAAAAAAAAAAAAAAAAD/xAAUEQEAAAAAAAAAAAAAAAAAAAAA/9oADAMBAAIRAxEAPwB+v+lZ2VsjWTzMaNmwbI9oHejcDZZs6eqfKaj1svzIx9Ifj0v7ewFlnZoCI0/U+U1HrZfmSjT9T5TUetk+ZDLJQEBUaeqfKaj1snzLv9fqfKaj1snzIckKAkNYKnymo9bJ8yX6w1XlM/rZPmQwtTboCo1gqvKaj1snxXO1hqvKaj1snxQoppQF/rDVeU1HrZPmTvrDVeU1HrZPig+0u2kBgaxVXlM/rZPil+sNV5TP62T4oP3QLu6hAX+sNX5TP61/xSHWOq8pn9ZJ8UIMgSOegLfWSr8pn9a/4pp1lq/Kp/Wv+KFNfikKAv8AWWr8pn9Y/wCKT6yVflU/rH/FBwl2kBj6yVZ/9mf1j/inDWWr8pn9Y/4oMHJboDTdYqvymf1j/ilGsNVfxmf1j/ig7HKVqD3TQVS51NA5znEuijJJJJJLASSeFcmaujwSn5mL+Nq5B5l9IZ8Ol/b2Qsu5af6Qh4dL+3sBZkhAxLZIQuugclSXXBAiQlKSmnkQIUjikkNrYJ0cW1mghL75J2wVep6M3yRFtFcjg96AKyG6R0a08NAOBNdo/HJBmu4m17JrYkfmov77FWkpLC1kAhzbBQd1srs8Tm8iqOZwIHbd05pVcOsp2lA9qUpoKcAgkYpGOUbSntCD3bVzxSn5mL+NqVdq74pT8zF/G1Kg8s+kE+HS/t7AWaetJ9IPjsv7ewFmSUDUi7aXNKBwTgm7ScHIGuzXNzXOKWMYoJ2Qg7kQpqTFMo474YI1TQoOgo+JXIaYBXIY8FZbAgqxU43qR1MDkrLYUoiQCJ6S11Smplo3RXzUM1ICgyNVS3BWfqqTZx3cC3dTSZoBpOmwIQZZzEsRsnSssSEwHFBYTrqMFPDkEjCpWKEFTRuQe8avDwWn5mL+Nq5O1ePgtPzMX8bUiDyn6QfHZf29gLLvWl+kM+HTft7AWZcUDCUoakCcAgUBOsususg4BTQMxCia1WqFvfehAYo4RbjRekYh1CEapGX4EF2lhVnYT6aNWHxIK9krQnkJGtQc2PhTZWKwFE9iAfURjgWc0jGtNUvQWtx40GN0jTb0MczFaethWfqm2dZAyyVN2kgKCVqnjUDFIHIPf9XvFafmYv42rkurvilPzMX8bVyDyT6RPHpf29gLLlar6QvHpv29hqzGygjaVI1MATwgeAlskATggRqs0De+VeytaPOJQHKdwuj1EW23LGTzEmwNgPapqWvcD94cmCD0amVgrH0GmC3Mgg8BHUtFTVgcL3GKCxsp7WpC7C6pT6TYzMoCDGKOYIT9ZI+B3pChn06DkeXBBYrEGqmWRIVAe24z3hDK124IA9UfYs9X4uR+oGKBVgQUinWSkJwKBWJxKQBPAQfQur3itPzMX8bVydoAeC0/Mxdhq5B5F9ILb1037ew1Zmy0+v8A49Nys7DVnHBBFZdZOslCDmhPASAJwQTU8Z9G9XDA0NLrG9xaxthvVajOauHIBBQmvuwv700NjGe0Tw7vaislNiLi2Aw5QlmpGlowOHBZAHY8g96fQUc1eb3aXYdiM8STbitdUJacWs0EAbzndaHVKjtI5/I0e9BPppppyGxOcHOGLbktI4bHI3Wakq3bWdzvJ3reab0eHujfbFp2TyHL2oNpTQzLXaNkgYnhQAmPbe8ryAfyt99kWjbTuYTE67gMibHiz5FSfRx7Gw64Od7Xx5d6WPRbA3Aku4QLegILFLW32r2bsZ/30qjUaWJv3l+AgnH2K5orRBeXOOXH8VfqqEMGW5BlKqqeR+Hb0oZ3J7tyO6RICFuqLNNkFJ8BGdlFZOLCTjmpXx2AQRMKmYVGFI1qD6H0H4tBzUfYC5JoTxaDmo+wEqDyLX0+HT8rew1ZwhaPXzx6flb2GrOEIGkLglskQOXBKCuCCakPfIns2B9BQmJ1iEVad6Ak1wcxoObRgeLgKay39sq0D8FOCN6CrVcWfsWs1Zh+zFt6ylQ4E2Fs1uNXYbMagv1Mdxbcqhpdpln5jP8Au5EZ0OqCQ7gNigDVejrHJRwRflaLuPs4yir4CcCcOJS09KG5WH94UCUsIYy3TyoVpia+CKzmwWar5cUAWuAOCDyx2k2QbhFZ5cyhcgJeDvOfwQNfHd4CZUvBNhkPalqX2JI5B71WageFKAowVI1B9C6FHg8PNR9gLl2hfF4eaj7AXIPH9e3eHT8rew1Z5zkd17Ph9R5zew1ALoFuuSBddA4FOumNSoHFX6epGyL5hDwVxQF4Z7i6V053KpSC4VmKNAtMLOF95zXoWiZW7LcVgnNuE+CqlaLjEDjQemOmAxwsh1U9s1ww5bxis5ofaqgTK47F/u3PtstXS0rY2bLAAOJBQjlcMHZhSGZS1EYKpyN9nSggqp81m66VG6wYLN6Wk2Wk+j0oKsTtq5GNjaygqXYbmjiQ9kpbkVHPMXZlA2Z1zhkmpGhOQOYpmuUDU9jkH0TobxeHm4+wFyXRH4EPNs7ASIPFde3f9wqPOHYas+SjuvZ8PqfPHYas+5yCQOTlXa5Sh6CZqVMapO5lA26UFPEBUkdMSgm0ecwrkjb5GyqRR7OPArkWKCB3dGcB9is0GlS3B0ZI4sU90RUlPTSk2aTjxILGjNM9yJ2YZLOPAUZh1gkebMhkvxiw9JKio6CfC778RARiKIgd8boB731W1dzWBvE659IsrDJbi5zVpziqFRgbjJBBW2WR04+9gFoq6dZ2qi27nc0XQAXvUd1NUR2VYlA8p11FtcCcCglaU9jlCSlag+j9EfgQ82zsBck0V+BFzbOyEiDw/Xs+H1Pn/wDBqA57kc17/wDIVHnjsNVOkp7C5z3IIYaP9StNgG4KXZS2QIyIBODUoCUoGFcXcCaSU4FAo41LE+yrEqN8mCDT0BBxKI0s3fEjJAX074omSZsIBJ4CdxHvTYNKW39SDdQVAtuVlpDs1i6PTNjiQi3+us/UgLzkWxQWtrGi6H12ni42YEOZG6R2RcTkAgWpnLzhfHLNWtJ0XcacB34krhfiAxstBobQgi759i/dwN/ys9rRVbc2yPusw9O9BmZo80JmZYlaF0aoVFPigFAp7XJZGWUYKCdrk5hUBU0aD6Q0V+BFzbOyEidos/Yxc2zshcg8Y1vpr19Q45bfUxqHNN0e1vHhc/n/APELPwtvdA5zkqRy4IHBKCmlIg5yS6QlNcg5zlXqH4FTKvU5FB6LTU4lpmsOTmAexYOronMcWnMGy3+rx+wjv+kdSD6yxxyTtjjcDOcNkcAF++O4oMfHE/cSrMNI4netlo/VF5t3RzW8QxK0dFoOKPJtzwnH2ZIMZojV+STH7rf1H3Detno/RjIW96O+3uOZ+Cv7NkxyAXpqt7jE535jg3lKwjBfE3ucUY09Vd2ksPuMwHvKHtYghcxVpY7q7IoixANfAMcFUqKMbkXkizwUYpwgz8kZGadGUblowh0lCQcEH0Pov8GLm2dkLk3RZ+xi5tnZCVB5Prp41N5/uCDxtwRjXIXq5hwvPUEPMeCCoQkViRlulRuagjwTSFK2NIRbkQQpqmIG5NLboGwR3TdIQ4AfqIHSUQpIFxh2p4m8d+gXQGNJ6R/6am7377u9bxcJ9AQTUV1q2MuNy7bxOdyw48qbrfLeVrB+Ue0/0KpomYxzxOFxaRl+nG/oJQezhKlATrIIigusVZss2Rm7DjtvRWtqWxsL3HAdJO4DjWNqJ3SPLn+gcA4EFHYTXMVx0aZsoKvc0jY1a2EjhggHPbiVEVOTiUrYr5oIdhLFGCVZMN8AnMpi3lQeuUA+yj8xvZC5LQ/hs81vZC5B5TrTjWTeeVWLMFd08PDZucd1puwgoVEWF1X2EVliwKohmF0EQYucxT7K5zEFB0eKarMrVC1tygJUTMFXp6hrJZJXZRtsONzjgBx4K8wbLPQshVTFxOOG1e3HkgmleZHOkdm65VmnoS6SMbnFovwXO9Miju0N9Izx4epa3U6NplIIBu3DfaxCDex5D0JVHT5W4MED1h0nj3CM42+0dwNP5RxlBR0vW92fgfs2mzf9xyLvcPTwqrsJWsSPfwoOCaWKWFqkcEFRwVeqdZpPF/hXHqhXtwDd5PUgpxNVtjEsNPkrTRZAyOJTGFSNaDZWAxB6DRfhs81vUEidSDvGea3qC5B5TpceGT84/tKWNuC7SzfCp+cf2ipo24IInxoaG2uOA9aMFiH1EffHjHUgpd2bvwUt+BSDHNO2AMhZBQlCjp23KlqU+hZigvVjbRHkWKa263tez7J3mnqWHiGKC5GMMOUe1ajUU7U7juDCeQl2Sy98Lekez/K0+ocgYJ38Ab7/AHoDk+lXRCY3xc8hnEbAe4IZRwmxLsXOxPKoIGl5ucQ035XZk9aIoGlQVI/vGpL4qKfEciCambgnTvsmwvwVWpkugewpjmAuud2ChFU1uBOPBmehI+a97b0E7pQm904VGxnCpIm3PEgtU4wVtyihNk6Q4IPQaU943zR1BckpD3jPNb1Bcg8u0mPCp+dk7ZVtmSq6Sf4VPzsnbKuRBAhaqWkG2s7j60S2VVrGXaQgHAYpJDgnDIHiUc77IKj8SrlFHiqjCiWj80FvSbbQv809SwsQxW90wfsH+aepYWI/30oJSOjqwCOaHp3NbbIyWJHA0XxPHiVV0dRX+0eO93D9TvhgtBSxWxOZz+CCaKMNFguekLk0vQNsmOdbcn3S7KATXaQezBsTjx4W9lyqlLBLNjI4sb+kYdJzR0wjg9yj2bbygoOpmRfdGPDmVNA3C5UskYOJAJ4ckvcgdxHpCBndL4K9ALBVYqYA5n0hTSSW35YILN1BPUn7ozVR9cMhiVF3drd9zvQetUf4bPNb1Bcuo/w2ea3qC5B5TpR/hU/PS/yFXqeTBCtMutVT89J23K3RyICO0mSZJQEjkAc4bQ4D7Cq87lbrBZw4xboQ+QoFaiejxihERN0ZoUE2sEtqd/Iszoeg7odp2DBnx8SP6yO+xI4SOsIbROu0MbgN/IgIxd+6+TW4NG7lVwyKBgsAEj3oJe6JvdFA5y5pQWRJgnOeoA5NklDRibIJi5RyFRx1TTkQnPNwgRpul2lHkhlbpPHZjNzvduHEOEoL1XXhuAOO88CCy6SLsG4DeVCDtGxPejP/AHFXoi0DAN6AgfQv3BrncJyuibIBa5aAhr622+3sSMqXO+7c8djbpQe2Un3Gea3qC5LR/hs81vUFyDK1+p0D5ZHl8oL3ucbFlrlxJt3nGnx6pQtyfL0s+VKuQWm6uRW+9J0t+Vc7VyL9UnS35Ui5BXn1Thda7pcDuLPlVZ+pUB/PN0s+RKuQRs1LgH55ulnyK7T6rQtydJ0t+VcuQR6U1ShkbsudKBcZFl8OVqSj1OgY3B0vKSy/ZXLkFgarRfqk6WfKo3aqw/qk6WfKuXII3aqw/qk6WfKuGqsP6pOlnyrlyBRqrF+uXpZ8qc7VSEjF0nSz5Uq5BWl1Ipnb5AeEFo/4qWLVKFottynlLPlXLkFWu1RieLd0mA4izHi+4qg1Cpw2wknH7o/kSrkCN1EpxgHzdMfyKSPUOnOck/8A9RjqYkXILEepFM3LunKS0n2tVkapQnDbl6WfKuXINjDCA0DHADqSrlyD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3078" name="Picture 6" descr="http://www.biografiasyvidas.com/biografia/t/fotos/thursto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492896"/>
            <a:ext cx="3238500" cy="28098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79768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accent6">
                    <a:lumMod val="75000"/>
                  </a:schemeClr>
                </a:solidFill>
              </a:rPr>
              <a:t>Louis Leon Thurston (1887-1955)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Primary mental abilities</a:t>
            </a:r>
          </a:p>
          <a:p>
            <a:pPr marL="9159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Verbal (e.g., learning vocabulary)</a:t>
            </a:r>
          </a:p>
          <a:p>
            <a:pPr marL="9159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sz="3100" dirty="0">
                <a:solidFill>
                  <a:srgbClr val="000000"/>
                </a:solidFill>
              </a:rPr>
              <a:t>Number (e.g., d</a:t>
            </a:r>
            <a:r>
              <a:rPr lang="en-US" dirty="0">
                <a:solidFill>
                  <a:srgbClr val="000000"/>
                </a:solidFill>
              </a:rPr>
              <a:t>oing arithmetic)</a:t>
            </a:r>
          </a:p>
          <a:p>
            <a:pPr marL="9159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Spatial (e.g., identifying a design)</a:t>
            </a:r>
          </a:p>
          <a:p>
            <a:pPr marL="9159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Word fluency (e.g., thinking of words of a particular type)</a:t>
            </a:r>
          </a:p>
          <a:p>
            <a:pPr marL="9159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Memory (e.g., remembering a series of digits)</a:t>
            </a:r>
          </a:p>
          <a:p>
            <a:pPr marL="9159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Reasoning (e.g., following a rule)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2813659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Introduction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Nineteenth century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Introspection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err="1" smtClean="0"/>
              <a:t>Behavioural</a:t>
            </a:r>
            <a:r>
              <a:rPr lang="en-US" dirty="0" smtClean="0"/>
              <a:t> observation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Early twentieth century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Logical positivism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Statistical methods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Methods for experimental vs. non-experimental data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877052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Lee J. Cronbach (1916-2001)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525963"/>
          </a:xfrm>
        </p:spPr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APA Presidential Address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Reviewed development of research methods in psychology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Saw psychology as two distinct methodological approaches:</a:t>
            </a:r>
          </a:p>
          <a:p>
            <a:pPr marL="1371600" lvl="2" indent="-45720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Experimental psychology</a:t>
            </a:r>
          </a:p>
          <a:p>
            <a:pPr marL="1371600" lvl="2" indent="-45720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Correlational psychology</a:t>
            </a:r>
          </a:p>
          <a:p>
            <a:endParaRPr lang="en-CA" dirty="0"/>
          </a:p>
        </p:txBody>
      </p:sp>
      <p:pic>
        <p:nvPicPr>
          <p:cNvPr id="4098" name="Picture 2" descr="http://web.stanford.edu/dept/SUSE/news/leecronbachl_files/image0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420888"/>
            <a:ext cx="2524125" cy="2095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24360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accent6">
                    <a:lumMod val="75000"/>
                  </a:schemeClr>
                </a:solidFill>
              </a:rPr>
              <a:t>Lee J. Cronbach (1916-2001)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Used model to represent methodological distinctions existing in psychology around mid 20th-cen.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Data gathered by Thorndike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Laboratory data vs. field data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Laboratory experiments vs. differential studies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Quantitative vs. verbal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Psychologists who rely on numbers vs. those whose medium is language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255305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accent6">
                    <a:lumMod val="75000"/>
                  </a:schemeClr>
                </a:solidFill>
              </a:rPr>
              <a:t>Lee J. Cronbach (1916-2001)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Methodological differences had resulted in groups consisting of: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“personality, social, and child psychologists”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“perception and learning psychologists”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i="1" dirty="0">
                <a:solidFill>
                  <a:srgbClr val="000000"/>
                </a:solidFill>
              </a:rPr>
              <a:t>Experimenters</a:t>
            </a:r>
            <a:r>
              <a:rPr lang="en-US" dirty="0">
                <a:solidFill>
                  <a:srgbClr val="000000"/>
                </a:solidFill>
              </a:rPr>
              <a:t> concerned with effects of particular treatment on </a:t>
            </a:r>
            <a:r>
              <a:rPr lang="en-US" dirty="0" err="1">
                <a:solidFill>
                  <a:srgbClr val="000000"/>
                </a:solidFill>
              </a:rPr>
              <a:t>behaviour</a:t>
            </a:r>
            <a:endParaRPr lang="en-US" dirty="0">
              <a:solidFill>
                <a:srgbClr val="000000"/>
              </a:solidFill>
            </a:endParaRP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May feel lack of control over all relevant variables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0423174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accent6">
                    <a:lumMod val="75000"/>
                  </a:schemeClr>
                </a:solidFill>
              </a:rPr>
              <a:t>Lee J. Cronbach (1916-2001)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i="1" dirty="0">
                <a:solidFill>
                  <a:srgbClr val="000000"/>
                </a:solidFill>
              </a:rPr>
              <a:t>Correlational psychologists</a:t>
            </a:r>
            <a:r>
              <a:rPr lang="en-US" dirty="0">
                <a:solidFill>
                  <a:srgbClr val="000000"/>
                </a:solidFill>
              </a:rPr>
              <a:t> concerned with the fact that all participants do not respond in the same way to the same treatment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Applied psychology </a:t>
            </a:r>
            <a:r>
              <a:rPr lang="en-US" dirty="0">
                <a:solidFill>
                  <a:srgbClr val="000000"/>
                </a:solidFill>
                <a:sym typeface="Wingdings" panose="05000000000000000000" pitchFamily="2" charset="2"/>
              </a:rPr>
              <a:t> i</a:t>
            </a:r>
            <a:r>
              <a:rPr lang="en-US" dirty="0">
                <a:solidFill>
                  <a:srgbClr val="000000"/>
                </a:solidFill>
              </a:rPr>
              <a:t>mproves decisions about people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7680849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Qualitative Research Methods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Quantitative research methods</a:t>
            </a:r>
            <a:r>
              <a:rPr lang="en-US" dirty="0">
                <a:solidFill>
                  <a:srgbClr val="000000"/>
                </a:solidFill>
              </a:rPr>
              <a:t>: Aggregate objects, events, or persons under study to make general statements about people as a whole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Rely more heavily on statistics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Qualitative research methods</a:t>
            </a:r>
            <a:r>
              <a:rPr lang="en-US" dirty="0">
                <a:solidFill>
                  <a:srgbClr val="000000"/>
                </a:solidFill>
              </a:rPr>
              <a:t>: Designed to develop description of the way individuals represent the world they live in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Rely more heavily on language, storytelling</a:t>
            </a:r>
          </a:p>
        </p:txBody>
      </p:sp>
    </p:spTree>
    <p:extLst>
      <p:ext uri="{BB962C8B-B14F-4D97-AF65-F5344CB8AC3E}">
        <p14:creationId xmlns="" xmlns:p14="http://schemas.microsoft.com/office/powerpoint/2010/main" val="156508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accent6">
                    <a:lumMod val="75000"/>
                  </a:schemeClr>
                </a:solidFill>
              </a:rPr>
              <a:t>Qualitative Research Methods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Gained </a:t>
            </a:r>
            <a:r>
              <a:rPr lang="en-US" dirty="0" err="1">
                <a:solidFill>
                  <a:srgbClr val="000000"/>
                </a:solidFill>
              </a:rPr>
              <a:t>favour</a:t>
            </a:r>
            <a:r>
              <a:rPr lang="en-US" dirty="0">
                <a:solidFill>
                  <a:srgbClr val="000000"/>
                </a:solidFill>
              </a:rPr>
              <a:t> at end of twentieth century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Approach involves: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Discovery-oriented analysis of verbal text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Small sample sizes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i="1" dirty="0">
                <a:solidFill>
                  <a:srgbClr val="000000"/>
                </a:solidFill>
              </a:rPr>
              <a:t>Discursive psychology</a:t>
            </a:r>
            <a:r>
              <a:rPr lang="en-US" dirty="0">
                <a:solidFill>
                  <a:srgbClr val="000000"/>
                </a:solidFill>
              </a:rPr>
              <a:t>: Studies how people ordinarily report, explain, and characterize actions and events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2271421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Logical Positivism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1920s: Group of physicists, logicians, and mathematicians called the Vienna Circle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Tried to formulate general principles for gathering knowledge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Drew upon disciplines like physics and chemistry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4180147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Logical Positivism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5832648" cy="4925144"/>
          </a:xfrm>
        </p:spPr>
        <p:txBody>
          <a:bodyPr>
            <a:normAutofit fontScale="925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Rudolf </a:t>
            </a:r>
            <a:r>
              <a:rPr lang="en-US" dirty="0" err="1" smtClean="0"/>
              <a:t>Carnap</a:t>
            </a:r>
            <a:endParaRPr lang="en-US" dirty="0" smtClean="0"/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Knowledge is embodied in language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Science lies at the bottom of a set of statements referring to observations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Truth or falsehood of statement must be objectively verified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How to verify these statements?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sz="2800" b="1" dirty="0" smtClean="0"/>
              <a:t>Verification principle</a:t>
            </a:r>
            <a:r>
              <a:rPr lang="en-US" sz="2800" dirty="0" smtClean="0"/>
              <a:t>: Meaning of a statement is its method of verification</a:t>
            </a:r>
          </a:p>
          <a:p>
            <a:endParaRPr lang="en-CA" dirty="0"/>
          </a:p>
        </p:txBody>
      </p:sp>
      <p:pic>
        <p:nvPicPr>
          <p:cNvPr id="2050" name="Picture 2" descr="http://www.iep.utm.edu/wp-content/media/carnap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780928"/>
            <a:ext cx="1905000" cy="25241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93406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accent6">
                    <a:lumMod val="75000"/>
                  </a:schemeClr>
                </a:solidFill>
              </a:rPr>
              <a:t>Logical Positivism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err="1">
                <a:solidFill>
                  <a:srgbClr val="000000"/>
                </a:solidFill>
              </a:rPr>
              <a:t>Carnap</a:t>
            </a:r>
            <a:r>
              <a:rPr lang="en-US" dirty="0">
                <a:solidFill>
                  <a:srgbClr val="000000"/>
                </a:solidFill>
              </a:rPr>
              <a:t>: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Protocol sentences</a:t>
            </a:r>
            <a:endParaRPr lang="en-US" dirty="0"/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Refer to publicly observable events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Should be used when we do experiments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Meaningful statements can be translated into protocol sentences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75539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Dispositional Concepts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Dispositional concepts</a:t>
            </a:r>
            <a:r>
              <a:rPr lang="en-US" dirty="0" smtClean="0">
                <a:solidFill>
                  <a:srgbClr val="000000"/>
                </a:solidFill>
              </a:rPr>
              <a:t>: Descriptions of lawful relationships between IVs and DVs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If X then Y, where X is a stimulus and Y is a </a:t>
            </a:r>
            <a:r>
              <a:rPr lang="en-US" dirty="0" err="1" smtClean="0">
                <a:solidFill>
                  <a:srgbClr val="000000"/>
                </a:solidFill>
              </a:rPr>
              <a:t>behaviour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Principle of </a:t>
            </a:r>
            <a:r>
              <a:rPr lang="en-US" b="1" dirty="0" smtClean="0"/>
              <a:t>falsifiability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became crucial criterion for separating scientific approaches from non-scientific ones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Heavily influenced by philosopher Karl Popper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2209748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>
                <a:solidFill>
                  <a:schemeClr val="accent6">
                    <a:lumMod val="75000"/>
                  </a:schemeClr>
                </a:solidFill>
              </a:rPr>
              <a:t>Operationism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err="1" smtClean="0"/>
              <a:t>Operationism</a:t>
            </a:r>
            <a:r>
              <a:rPr lang="en-US" dirty="0" smtClean="0">
                <a:solidFill>
                  <a:srgbClr val="000000"/>
                </a:solidFill>
              </a:rPr>
              <a:t>: View that all psychological concepts ultimately refer to publicly observable occurrences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Attributed to physicist Percy Bridgman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Operational definitions</a:t>
            </a:r>
            <a:r>
              <a:rPr lang="en-US" dirty="0" smtClean="0">
                <a:solidFill>
                  <a:srgbClr val="000000"/>
                </a:solidFill>
              </a:rPr>
              <a:t>: Specify how a concept is measured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Ensure that psychological concepts refer to publicly observable events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825988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Where Did Psychologists Stand?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err="1" smtClean="0">
                <a:solidFill>
                  <a:srgbClr val="000000"/>
                </a:solidFill>
              </a:rPr>
              <a:t>Behaviourists</a:t>
            </a:r>
            <a:r>
              <a:rPr lang="en-US" dirty="0" smtClean="0">
                <a:solidFill>
                  <a:srgbClr val="000000"/>
                </a:solidFill>
              </a:rPr>
              <a:t> &amp; neo-</a:t>
            </a:r>
            <a:r>
              <a:rPr lang="en-US" dirty="0" err="1" smtClean="0">
                <a:solidFill>
                  <a:srgbClr val="000000"/>
                </a:solidFill>
              </a:rPr>
              <a:t>behaviourists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Welcomed logical positivism and </a:t>
            </a:r>
            <a:r>
              <a:rPr lang="en-US" dirty="0" err="1" smtClean="0">
                <a:solidFill>
                  <a:srgbClr val="000000"/>
                </a:solidFill>
              </a:rPr>
              <a:t>operationism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Gestalt psychologists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Damaged by the new philosophy of science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Psychoanalysts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Received much criticism from adherents of logical positivism/</a:t>
            </a:r>
            <a:r>
              <a:rPr lang="en-US" dirty="0" err="1" smtClean="0">
                <a:solidFill>
                  <a:srgbClr val="000000"/>
                </a:solidFill>
              </a:rPr>
              <a:t>operationism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033378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Criticisms of </a:t>
            </a:r>
            <a:r>
              <a:rPr lang="en-CA" dirty="0" err="1" smtClean="0">
                <a:solidFill>
                  <a:schemeClr val="accent6">
                    <a:lumMod val="75000"/>
                  </a:schemeClr>
                </a:solidFill>
              </a:rPr>
              <a:t>Operationism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525963"/>
          </a:xfrm>
        </p:spPr>
        <p:txBody>
          <a:bodyPr>
            <a:normAutofit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Sigmund Koch (1917–96):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Some psychologists went overboard with operational definitions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err="1" smtClean="0">
                <a:solidFill>
                  <a:srgbClr val="000000"/>
                </a:solidFill>
              </a:rPr>
              <a:t>Operationism</a:t>
            </a:r>
            <a:r>
              <a:rPr lang="en-US" dirty="0" smtClean="0">
                <a:solidFill>
                  <a:srgbClr val="000000"/>
                </a:solidFill>
              </a:rPr>
              <a:t> is not a way of creating psychological concepts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Context </a:t>
            </a:r>
            <a:r>
              <a:rPr lang="en-US" dirty="0" smtClean="0">
                <a:solidFill>
                  <a:srgbClr val="000000"/>
                </a:solidFill>
              </a:rPr>
              <a:t>of discovery vs. context of justification</a:t>
            </a:r>
          </a:p>
          <a:p>
            <a:endParaRPr lang="en-CA" dirty="0"/>
          </a:p>
        </p:txBody>
      </p:sp>
      <p:pic>
        <p:nvPicPr>
          <p:cNvPr id="3074" name="Picture 2" descr="http://www.bibliovault.org/thumbs/978-0-226-44931-9-frontcov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060848"/>
            <a:ext cx="2304256" cy="35164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25533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1048</Words>
  <Application>Microsoft Office PowerPoint</Application>
  <PresentationFormat>On-screen Show (4:3)</PresentationFormat>
  <Paragraphs>152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Psychology 4910</vt:lpstr>
      <vt:lpstr>Introduction</vt:lpstr>
      <vt:lpstr>Logical Positivism</vt:lpstr>
      <vt:lpstr>Logical Positivism</vt:lpstr>
      <vt:lpstr>Logical Positivism</vt:lpstr>
      <vt:lpstr>Dispositional Concepts</vt:lpstr>
      <vt:lpstr>Operationism</vt:lpstr>
      <vt:lpstr>Where Did Psychologists Stand?</vt:lpstr>
      <vt:lpstr>Criticisms of Operationism</vt:lpstr>
      <vt:lpstr>Experimental Methods</vt:lpstr>
      <vt:lpstr>R.A. Fisher (1890–1962)</vt:lpstr>
      <vt:lpstr>R.A. Fisher (1890–1962)</vt:lpstr>
      <vt:lpstr>R.A. Fisher (1890–1962)</vt:lpstr>
      <vt:lpstr>Correlational Methods</vt:lpstr>
      <vt:lpstr>Charles Spearman (1863-1945) </vt:lpstr>
      <vt:lpstr>Charles Spearman (1863-1945) </vt:lpstr>
      <vt:lpstr>Charles Spearman (1863-1945) </vt:lpstr>
      <vt:lpstr>Louis Leon Thurston (1887-1955)</vt:lpstr>
      <vt:lpstr>Louis Leon Thurston (1887-1955)</vt:lpstr>
      <vt:lpstr>Lee J. Cronbach (1916-2001)</vt:lpstr>
      <vt:lpstr>Lee J. Cronbach (1916-2001)</vt:lpstr>
      <vt:lpstr>Lee J. Cronbach (1916-2001)</vt:lpstr>
      <vt:lpstr>Lee J. Cronbach (1916-2001)</vt:lpstr>
      <vt:lpstr>Qualitative Research Methods</vt:lpstr>
      <vt:lpstr>Qualitative Research Methods</vt:lpstr>
    </vt:vector>
  </TitlesOfParts>
  <Company>Memorial University of Newfoundland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4910</dc:title>
  <dc:creator>James drover</dc:creator>
  <cp:lastModifiedBy>Jamie Drover</cp:lastModifiedBy>
  <cp:revision>11</cp:revision>
  <dcterms:created xsi:type="dcterms:W3CDTF">2015-12-11T13:11:42Z</dcterms:created>
  <dcterms:modified xsi:type="dcterms:W3CDTF">2016-03-04T12:22:39Z</dcterms:modified>
</cp:coreProperties>
</file>