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7" r:id="rId9"/>
    <p:sldId id="263" r:id="rId10"/>
    <p:sldId id="264" r:id="rId11"/>
    <p:sldId id="278" r:id="rId12"/>
    <p:sldId id="265" r:id="rId13"/>
    <p:sldId id="266" r:id="rId14"/>
    <p:sldId id="279" r:id="rId15"/>
    <p:sldId id="267" r:id="rId16"/>
    <p:sldId id="268" r:id="rId17"/>
    <p:sldId id="269" r:id="rId18"/>
    <p:sldId id="280" r:id="rId19"/>
    <p:sldId id="270" r:id="rId20"/>
    <p:sldId id="272" r:id="rId21"/>
    <p:sldId id="273" r:id="rId22"/>
    <p:sldId id="274" r:id="rId23"/>
    <p:sldId id="275" r:id="rId24"/>
    <p:sldId id="276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F071-AD28-4AA4-95E5-3D55451F4258}" type="datetimeFigureOut">
              <a:rPr lang="en-CA" smtClean="0"/>
              <a:t>26/02/2016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D7DE9-1BBE-445C-876F-A216B407D6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53830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F071-AD28-4AA4-95E5-3D55451F4258}" type="datetimeFigureOut">
              <a:rPr lang="en-CA" smtClean="0"/>
              <a:t>26/02/2016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D7DE9-1BBE-445C-876F-A216B407D6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32162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F071-AD28-4AA4-95E5-3D55451F4258}" type="datetimeFigureOut">
              <a:rPr lang="en-CA" smtClean="0"/>
              <a:t>26/02/2016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D7DE9-1BBE-445C-876F-A216B407D6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6998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F071-AD28-4AA4-95E5-3D55451F4258}" type="datetimeFigureOut">
              <a:rPr lang="en-CA" smtClean="0"/>
              <a:t>26/02/2016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D7DE9-1BBE-445C-876F-A216B407D6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45279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F071-AD28-4AA4-95E5-3D55451F4258}" type="datetimeFigureOut">
              <a:rPr lang="en-CA" smtClean="0"/>
              <a:t>26/02/2016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D7DE9-1BBE-445C-876F-A216B407D6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09409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F071-AD28-4AA4-95E5-3D55451F4258}" type="datetimeFigureOut">
              <a:rPr lang="en-CA" smtClean="0"/>
              <a:t>26/02/2016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D7DE9-1BBE-445C-876F-A216B407D6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49790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F071-AD28-4AA4-95E5-3D55451F4258}" type="datetimeFigureOut">
              <a:rPr lang="en-CA" smtClean="0"/>
              <a:t>26/02/2016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D7DE9-1BBE-445C-876F-A216B407D6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60632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F071-AD28-4AA4-95E5-3D55451F4258}" type="datetimeFigureOut">
              <a:rPr lang="en-CA" smtClean="0"/>
              <a:t>26/02/2016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D7DE9-1BBE-445C-876F-A216B407D6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36662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F071-AD28-4AA4-95E5-3D55451F4258}" type="datetimeFigureOut">
              <a:rPr lang="en-CA" smtClean="0"/>
              <a:t>26/02/2016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D7DE9-1BBE-445C-876F-A216B407D6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6856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F071-AD28-4AA4-95E5-3D55451F4258}" type="datetimeFigureOut">
              <a:rPr lang="en-CA" smtClean="0"/>
              <a:t>26/02/2016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D7DE9-1BBE-445C-876F-A216B407D6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2347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F071-AD28-4AA4-95E5-3D55451F4258}" type="datetimeFigureOut">
              <a:rPr lang="en-CA" smtClean="0"/>
              <a:t>26/02/2016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D7DE9-1BBE-445C-876F-A216B407D6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06964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9F071-AD28-4AA4-95E5-3D55451F4258}" type="datetimeFigureOut">
              <a:rPr lang="en-CA" smtClean="0"/>
              <a:t>26/02/2016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D7DE9-1BBE-445C-876F-A216B407D6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26119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Psychology 4910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3933056"/>
            <a:ext cx="4104456" cy="1752600"/>
          </a:xfrm>
        </p:spPr>
        <p:txBody>
          <a:bodyPr/>
          <a:lstStyle/>
          <a:p>
            <a:r>
              <a:rPr lang="en-CA" dirty="0" smtClean="0"/>
              <a:t>Chapter 10</a:t>
            </a:r>
          </a:p>
          <a:p>
            <a:r>
              <a:rPr lang="en-CA" dirty="0" smtClean="0"/>
              <a:t>Gestalt Psychology and </a:t>
            </a:r>
          </a:p>
          <a:p>
            <a:r>
              <a:rPr lang="en-CA" dirty="0" smtClean="0"/>
              <a:t>the Social Field</a:t>
            </a:r>
            <a:endParaRPr lang="en-CA" dirty="0"/>
          </a:p>
        </p:txBody>
      </p:sp>
      <p:pic>
        <p:nvPicPr>
          <p:cNvPr id="1026" name="Picture 2" descr="http://th07.deviantart.net/fs70/PRE/i/2011/066/b/c/gestalt_theory___closure_by_amacina-d3b5r6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933056"/>
            <a:ext cx="1944216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4357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C00000"/>
                </a:solidFill>
              </a:rPr>
              <a:t>Productive Thinking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Improper teaching methods lead to: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Rote memorization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Poor transfer between situations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Good teaching methods lead to: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Deeper understanding of problem structure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Ability to grasp the Gestalt of the problem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“Structurally blind” teaching methods teach principles that generalize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3055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050904" cy="4525963"/>
          </a:xfrm>
        </p:spPr>
        <p:txBody>
          <a:bodyPr>
            <a:normAutofit fontScale="85000" lnSpcReduction="2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Marooned on Tenerife, in the Canary Islands, during WWI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Studied chimpanzees on the island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Resigned from Psychological Institute at University of Berlin after Nazi rise to power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Gave caricature of Nazi salute in a 1933 lecture (salute was required by law)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Explained that he did not agree with Nazi ideology</a:t>
            </a:r>
          </a:p>
          <a:p>
            <a:endParaRPr lang="en-CA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/>
          </a:bodyPr>
          <a:lstStyle/>
          <a:p>
            <a:r>
              <a:rPr lang="en-CA" dirty="0" smtClean="0">
                <a:solidFill>
                  <a:srgbClr val="C00000"/>
                </a:solidFill>
              </a:rPr>
              <a:t>Wolfgang </a:t>
            </a:r>
            <a:r>
              <a:rPr lang="en-CA" dirty="0" err="1" smtClean="0">
                <a:solidFill>
                  <a:srgbClr val="C00000"/>
                </a:solidFill>
              </a:rPr>
              <a:t>Köhler</a:t>
            </a:r>
            <a:r>
              <a:rPr lang="en-CA" dirty="0" smtClean="0">
                <a:solidFill>
                  <a:srgbClr val="C00000"/>
                </a:solidFill>
              </a:rPr>
              <a:t> (1887-1967)</a:t>
            </a:r>
            <a:endParaRPr lang="en-CA" dirty="0">
              <a:solidFill>
                <a:srgbClr val="C00000"/>
              </a:solidFill>
            </a:endParaRPr>
          </a:p>
        </p:txBody>
      </p:sp>
      <p:pic>
        <p:nvPicPr>
          <p:cNvPr id="1026" name="Picture 2" descr="http://www.worldatlas.com/img/areamap/territory/canary_posit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219966"/>
            <a:ext cx="2016224" cy="2205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wkprc.eva.mpg.de/images/Kohl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1921" y="1844824"/>
            <a:ext cx="1428750" cy="19621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6078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Wolfgang </a:t>
            </a:r>
            <a:r>
              <a:rPr lang="en-CA" dirty="0" err="1" smtClean="0"/>
              <a:t>Köhler</a:t>
            </a:r>
            <a:r>
              <a:rPr lang="en-CA" dirty="0" smtClean="0"/>
              <a:t> (1887-1967)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698976" cy="4925144"/>
          </a:xfrm>
        </p:spPr>
        <p:txBody>
          <a:bodyPr>
            <a:normAutofit fontScale="85000" lnSpcReduction="20000"/>
          </a:bodyPr>
          <a:lstStyle/>
          <a:p>
            <a:r>
              <a:rPr lang="en-CA" dirty="0" smtClean="0"/>
              <a:t>Wrote </a:t>
            </a:r>
            <a:r>
              <a:rPr lang="en-CA" i="1" dirty="0" smtClean="0"/>
              <a:t>“Mentality of Apes”.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Concerned with testing “the intelligence of the higher apes . . . whether they do not behave with intelligence and insight under conditions which require such behavior”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Insight</a:t>
            </a:r>
            <a:r>
              <a:rPr lang="en-US" dirty="0" smtClean="0"/>
              <a:t>: Ability to understand how different parts of a situation are related to one another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Insightful problem-solving was all-or-none phenomenon; the animal saw the solution or it did not</a:t>
            </a:r>
          </a:p>
          <a:p>
            <a:endParaRPr lang="en-CA" dirty="0"/>
          </a:p>
        </p:txBody>
      </p:sp>
      <p:pic>
        <p:nvPicPr>
          <p:cNvPr id="3076" name="Picture 4" descr="http://ecx.images-amazon.com/images/I/51Jx7gcJDkL._SY344_BO1,204,203,200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204864"/>
            <a:ext cx="2066925" cy="3295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56527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C00000"/>
                </a:solidFill>
              </a:rPr>
              <a:t>The Concept of Isomorphism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94920" cy="4525963"/>
          </a:xfrm>
        </p:spPr>
        <p:txBody>
          <a:bodyPr>
            <a:normAutofit fontScale="85000" lnSpcReduction="2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Isomorphism</a:t>
            </a:r>
            <a:r>
              <a:rPr lang="en-US" dirty="0" smtClean="0"/>
              <a:t>: Novel approach to relation between experience and the brain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Variant of psychophysical parallelism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Correspondence between events in the brain and events in the mind is structural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Changes in structure of brain processes should result in corresponding changes in structure of experience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e.g., studies using a Necker cube</a:t>
            </a:r>
          </a:p>
          <a:p>
            <a:endParaRPr lang="en-CA" dirty="0"/>
          </a:p>
        </p:txBody>
      </p:sp>
      <p:pic>
        <p:nvPicPr>
          <p:cNvPr id="5122" name="Picture 2" descr="http://png-2.vector.me/files/images/4/4/445936/necker_cube_thum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636912"/>
            <a:ext cx="2474688" cy="1998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22974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/>
          <a:p>
            <a:r>
              <a:rPr lang="en-CA" dirty="0">
                <a:solidFill>
                  <a:srgbClr val="C00000"/>
                </a:solidFill>
              </a:rPr>
              <a:t>Kurt </a:t>
            </a:r>
            <a:r>
              <a:rPr lang="en-CA" dirty="0" err="1">
                <a:solidFill>
                  <a:srgbClr val="C00000"/>
                </a:solidFill>
              </a:rPr>
              <a:t>Koffka</a:t>
            </a:r>
            <a:r>
              <a:rPr lang="en-CA" dirty="0">
                <a:solidFill>
                  <a:srgbClr val="C00000"/>
                </a:solidFill>
              </a:rPr>
              <a:t> (1886-1941)</a:t>
            </a:r>
            <a:endParaRPr lang="en-CA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82952" cy="4525963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Studied for one year at University of Edinburgh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Made connections with English-speaking people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Laid foundation for international recognition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Completed studies at University of Berlin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Wrote the “Bible” of Gestalt psychology</a:t>
            </a:r>
            <a:endParaRPr lang="en-CA" dirty="0"/>
          </a:p>
        </p:txBody>
      </p:sp>
      <p:pic>
        <p:nvPicPr>
          <p:cNvPr id="6" name="Picture 2" descr="http://media-2.web.britannica.com/eb-media/20/10420-004-6AB1A85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988840"/>
            <a:ext cx="2266950" cy="2857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25574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C00000"/>
                </a:solidFill>
              </a:rPr>
              <a:t>Kurt </a:t>
            </a:r>
            <a:r>
              <a:rPr lang="en-CA" dirty="0" err="1" smtClean="0">
                <a:solidFill>
                  <a:srgbClr val="C00000"/>
                </a:solidFill>
              </a:rPr>
              <a:t>Koffka</a:t>
            </a:r>
            <a:r>
              <a:rPr lang="en-CA" dirty="0" smtClean="0">
                <a:solidFill>
                  <a:srgbClr val="C00000"/>
                </a:solidFill>
              </a:rPr>
              <a:t> (1886-1941)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266928" cy="4853135"/>
          </a:xfrm>
        </p:spPr>
        <p:txBody>
          <a:bodyPr>
            <a:normAutofit fontScale="85000" lnSpcReduction="10000"/>
          </a:bodyPr>
          <a:lstStyle/>
          <a:p>
            <a:r>
              <a:rPr lang="en-CA" dirty="0" smtClean="0"/>
              <a:t>Wrote </a:t>
            </a:r>
            <a:r>
              <a:rPr lang="en-CA" i="1" dirty="0" smtClean="0"/>
              <a:t>“Principles of Gestalt Psychology</a:t>
            </a:r>
            <a:r>
              <a:rPr lang="en-CA" i="1" dirty="0" smtClean="0"/>
              <a:t>.”</a:t>
            </a:r>
            <a:endParaRPr lang="en-CA" i="1" dirty="0" smtClean="0"/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Geographic environment</a:t>
            </a:r>
            <a:r>
              <a:rPr lang="en-US" dirty="0" smtClean="0">
                <a:solidFill>
                  <a:srgbClr val="000000"/>
                </a:solidFill>
              </a:rPr>
              <a:t>: Environment as it “actually is”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 err="1" smtClean="0"/>
              <a:t>Behavioural</a:t>
            </a:r>
            <a:r>
              <a:rPr lang="en-US" b="1" dirty="0" smtClean="0"/>
              <a:t> environment</a:t>
            </a:r>
            <a:r>
              <a:rPr lang="en-US" dirty="0" smtClean="0">
                <a:solidFill>
                  <a:srgbClr val="000000"/>
                </a:solidFill>
              </a:rPr>
              <a:t>: Environment that actually determines our </a:t>
            </a:r>
            <a:r>
              <a:rPr lang="en-US" dirty="0" err="1" smtClean="0">
                <a:solidFill>
                  <a:srgbClr val="000000"/>
                </a:solidFill>
              </a:rPr>
              <a:t>behaviour</a:t>
            </a:r>
            <a:endParaRPr lang="en-US" dirty="0" smtClean="0">
              <a:solidFill>
                <a:srgbClr val="000000"/>
              </a:solidFill>
            </a:endParaRP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Contains a person’s </a:t>
            </a:r>
            <a:r>
              <a:rPr lang="en-US" b="1" dirty="0" smtClean="0"/>
              <a:t>phenomenal world</a:t>
            </a:r>
            <a:r>
              <a:rPr lang="en-US" dirty="0" smtClean="0">
                <a:solidFill>
                  <a:srgbClr val="000000"/>
                </a:solidFill>
              </a:rPr>
              <a:t> of lived experience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It’s only when geographic environment enters </a:t>
            </a:r>
            <a:r>
              <a:rPr lang="en-US" dirty="0" err="1" smtClean="0">
                <a:solidFill>
                  <a:srgbClr val="000000"/>
                </a:solidFill>
              </a:rPr>
              <a:t>behavioural</a:t>
            </a:r>
            <a:r>
              <a:rPr lang="en-US" dirty="0" smtClean="0">
                <a:solidFill>
                  <a:srgbClr val="000000"/>
                </a:solidFill>
              </a:rPr>
              <a:t> environment that one is affected</a:t>
            </a:r>
          </a:p>
          <a:p>
            <a:endParaRPr lang="en-CA" dirty="0"/>
          </a:p>
        </p:txBody>
      </p:sp>
      <p:pic>
        <p:nvPicPr>
          <p:cNvPr id="4098" name="Picture 2" descr="http://d.gr-assets.com/books/1349046813l/223506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997937"/>
            <a:ext cx="2466975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59490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C00000"/>
                </a:solidFill>
              </a:rPr>
              <a:t>Why Do Things Look as They Do?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64904"/>
          </a:xfrm>
        </p:spPr>
        <p:txBody>
          <a:bodyPr>
            <a:normAutofit fontScale="85000" lnSpcReduction="2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Distal stimuli</a:t>
            </a:r>
            <a:r>
              <a:rPr lang="en-US" dirty="0" smtClean="0">
                <a:solidFill>
                  <a:srgbClr val="000000"/>
                </a:solidFill>
              </a:rPr>
              <a:t>: Things as they exist in geographic environment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Proximal stimuli</a:t>
            </a:r>
            <a:r>
              <a:rPr lang="en-US" dirty="0" smtClean="0">
                <a:solidFill>
                  <a:srgbClr val="000000"/>
                </a:solidFill>
              </a:rPr>
              <a:t>: Effects that distal stimuli have on the surface of a receptor organ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Perceptual constancies</a:t>
            </a:r>
            <a:r>
              <a:rPr lang="en-US" dirty="0" smtClean="0">
                <a:solidFill>
                  <a:srgbClr val="000000"/>
                </a:solidFill>
              </a:rPr>
              <a:t>: Our perception of properties of objects remains the same, even though proximal stimulus may change</a:t>
            </a:r>
          </a:p>
          <a:p>
            <a:endParaRPr lang="en-CA" dirty="0"/>
          </a:p>
        </p:txBody>
      </p:sp>
      <p:pic>
        <p:nvPicPr>
          <p:cNvPr id="2050" name="Picture 2" descr="https://upload.wikimedia.org/wikipedia/commons/2/24/Shape_constancy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365104"/>
            <a:ext cx="3950023" cy="1963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Group 14"/>
          <p:cNvGrpSpPr/>
          <p:nvPr/>
        </p:nvGrpSpPr>
        <p:grpSpPr>
          <a:xfrm>
            <a:off x="7020272" y="4473116"/>
            <a:ext cx="288032" cy="1773951"/>
            <a:chOff x="5580112" y="4473116"/>
            <a:chExt cx="288032" cy="1773951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5580112" y="4581128"/>
              <a:ext cx="0" cy="15841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V="1">
              <a:off x="5580112" y="4473116"/>
              <a:ext cx="288032" cy="1080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5868144" y="4473116"/>
              <a:ext cx="0" cy="17739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 flipV="1">
              <a:off x="5580112" y="6165304"/>
              <a:ext cx="288032" cy="817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168082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C00000"/>
                </a:solidFill>
              </a:rPr>
              <a:t>The Growth of the Mind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Gestalt psychologists incorrectly accused of being “nativists”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Gestalt laws appear innately determined rather than learned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Gestalt psychologists view Gestalt laws of organization as necessary consequence of physical laws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Minimum principle is a physical law, not innate or learned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477414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mtClean="0">
                <a:solidFill>
                  <a:srgbClr val="C00000"/>
                </a:solidFill>
              </a:rPr>
              <a:t>Kurt Lewin (1890-1947)</a:t>
            </a:r>
            <a:endParaRPr lang="en-CA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417638"/>
            <a:ext cx="5050904" cy="5035698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1910: University of Berlin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PhD: Psychological Institute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Influenced by Gestalt psychologists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Influenced by Ernst Cassirer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Believed that people represent their experience by means of symbolic forms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1933–35: Worked at Cornell University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1935–44: Worked at University of Iowa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1944: Director of Research Center for Group Dynamics at MIT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CA" dirty="0"/>
          </a:p>
        </p:txBody>
      </p:sp>
      <p:pic>
        <p:nvPicPr>
          <p:cNvPr id="7" name="Picture 2" descr="http://www.tavinstitute.org/wp-content/uploads/2011/04/kurt_lew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060848"/>
            <a:ext cx="2200275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29107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C00000"/>
                </a:solidFill>
              </a:rPr>
              <a:t>Kurt Lewin (1890-1947)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525963"/>
          </a:xfrm>
        </p:spPr>
        <p:txBody>
          <a:bodyPr>
            <a:normAutofit fontScale="925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Wanted to create practical psychology which balanced individual and social influences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Field</a:t>
            </a:r>
            <a:r>
              <a:rPr lang="en-US" dirty="0" smtClean="0">
                <a:solidFill>
                  <a:srgbClr val="000000"/>
                </a:solidFill>
              </a:rPr>
              <a:t>: All the forces acting on an individual at a particular time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Life space</a:t>
            </a:r>
            <a:r>
              <a:rPr lang="en-US" dirty="0" smtClean="0">
                <a:solidFill>
                  <a:srgbClr val="000000"/>
                </a:solidFill>
              </a:rPr>
              <a:t>: Psychological field we are interested in B = f (P, E)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B = </a:t>
            </a:r>
            <a:r>
              <a:rPr lang="en-US" dirty="0" err="1" smtClean="0">
                <a:solidFill>
                  <a:srgbClr val="000000"/>
                </a:solidFill>
              </a:rPr>
              <a:t>behaviour</a:t>
            </a:r>
            <a:r>
              <a:rPr lang="en-US" dirty="0" smtClean="0">
                <a:solidFill>
                  <a:srgbClr val="000000"/>
                </a:solidFill>
              </a:rPr>
              <a:t> of an individual at a certain moment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P = person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E = environment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78683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C00000"/>
                </a:solidFill>
              </a:rPr>
              <a:t>Introduction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Concept of </a:t>
            </a:r>
            <a:r>
              <a:rPr lang="en-US" b="1" dirty="0" smtClean="0"/>
              <a:t>Gestalt</a:t>
            </a:r>
            <a:r>
              <a:rPr lang="en-US" dirty="0" smtClean="0"/>
              <a:t> introduced by Goethe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Gestalt psychologists: There are many important phenomena whose characteristic properties cannot be reduced to the sum of their parts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Our perception cannot be reduced to sensations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Our </a:t>
            </a:r>
            <a:r>
              <a:rPr lang="en-US" dirty="0" err="1" smtClean="0"/>
              <a:t>behaviour</a:t>
            </a:r>
            <a:r>
              <a:rPr lang="en-US" dirty="0" smtClean="0"/>
              <a:t> cannot be reduced to muscle movements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830321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C00000"/>
                </a:solidFill>
              </a:rPr>
              <a:t>Group Dynamics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Action research</a:t>
            </a:r>
            <a:r>
              <a:rPr lang="en-US" dirty="0" smtClean="0">
                <a:solidFill>
                  <a:srgbClr val="000000"/>
                </a:solidFill>
              </a:rPr>
              <a:t>: Program of research designed to gather data and lead to social change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Lewin’s studies in 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group dynamics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Change in group dynamics will change the way an individual perceives and acts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e.g., 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sensitivity training</a:t>
            </a:r>
            <a:r>
              <a:rPr lang="en-US" dirty="0" smtClean="0">
                <a:solidFill>
                  <a:srgbClr val="000000"/>
                </a:solidFill>
              </a:rPr>
              <a:t> experiments (T-groups)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Opportunity to “see yourself as others see you”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Aimed to combat racial and religious prejudice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971283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C00000"/>
                </a:solidFill>
              </a:rPr>
              <a:t>Leon </a:t>
            </a:r>
            <a:r>
              <a:rPr lang="en-CA" dirty="0" err="1" smtClean="0">
                <a:solidFill>
                  <a:srgbClr val="C00000"/>
                </a:solidFill>
              </a:rPr>
              <a:t>Festinger</a:t>
            </a:r>
            <a:r>
              <a:rPr lang="en-CA" dirty="0" smtClean="0">
                <a:solidFill>
                  <a:srgbClr val="C00000"/>
                </a:solidFill>
              </a:rPr>
              <a:t> (1919-1989)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266928" cy="4525963"/>
          </a:xfrm>
        </p:spPr>
        <p:txBody>
          <a:bodyPr>
            <a:normAutofit fontScale="85000" lnSpcReduction="20000"/>
          </a:bodyPr>
          <a:lstStyle/>
          <a:p>
            <a:r>
              <a:rPr lang="en-CA" dirty="0" smtClean="0"/>
              <a:t>Looked at </a:t>
            </a:r>
            <a:r>
              <a:rPr lang="en-CA" b="1" dirty="0" smtClean="0"/>
              <a:t>cognitive dissonance.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Experiment: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Participants spent one hour doing boring tasks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Asked to tell the next participant (a confederate) that the tasks had been really interesting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One group offered $1 for lying; another, $20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Those who received $1 rated the experiment </a:t>
            </a:r>
            <a:r>
              <a:rPr lang="en-US" i="1" dirty="0" smtClean="0">
                <a:solidFill>
                  <a:srgbClr val="000000"/>
                </a:solidFill>
              </a:rPr>
              <a:t>more</a:t>
            </a:r>
            <a:r>
              <a:rPr lang="en-US" dirty="0" smtClean="0">
                <a:solidFill>
                  <a:srgbClr val="000000"/>
                </a:solidFill>
              </a:rPr>
              <a:t> interesting than those who received $20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Explained by </a:t>
            </a:r>
            <a:r>
              <a:rPr lang="en-US" i="1" dirty="0" smtClean="0">
                <a:solidFill>
                  <a:srgbClr val="000000"/>
                </a:solidFill>
              </a:rPr>
              <a:t>dissonance reduction</a:t>
            </a:r>
          </a:p>
          <a:p>
            <a:endParaRPr lang="en-CA" dirty="0"/>
          </a:p>
        </p:txBody>
      </p:sp>
      <p:pic>
        <p:nvPicPr>
          <p:cNvPr id="5122" name="Picture 2" descr="http://kiefer.pbworks.com/f/1225073966/ltn_max_5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204864"/>
            <a:ext cx="2343150" cy="3209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5741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Solomon Asch (1907-1996)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050904" cy="4525963"/>
          </a:xfrm>
        </p:spPr>
        <p:txBody>
          <a:bodyPr>
            <a:normAutofit fontScale="92500" lnSpcReduction="20000"/>
          </a:bodyPr>
          <a:lstStyle/>
          <a:p>
            <a:r>
              <a:rPr lang="en-CA" dirty="0" smtClean="0"/>
              <a:t>Did work on </a:t>
            </a:r>
            <a:r>
              <a:rPr lang="en-CA" b="1" dirty="0" smtClean="0"/>
              <a:t>conformity.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Experiment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Groups of 7–9 men (all but 1 were confederates)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Groups presented with a series of line judgment tasks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Confederates made incorrect judgments 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Results: Participants conformed to confederates in 37% of trials</a:t>
            </a:r>
          </a:p>
          <a:p>
            <a:endParaRPr lang="en-CA" dirty="0"/>
          </a:p>
        </p:txBody>
      </p:sp>
      <p:pic>
        <p:nvPicPr>
          <p:cNvPr id="1026" name="Picture 2" descr="https://upload.wikimedia.org/wikipedia/commons/thumb/d/d3/Asch_experiment.svg/2000px-Asch_experiment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708920"/>
            <a:ext cx="3364831" cy="2759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35127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Stanley Milgram (1933-1984)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491064" cy="2548880"/>
          </a:xfrm>
        </p:spPr>
        <p:txBody>
          <a:bodyPr>
            <a:normAutofit fontScale="70000" lnSpcReduction="20000"/>
          </a:bodyPr>
          <a:lstStyle/>
          <a:p>
            <a:r>
              <a:rPr lang="en-CA" dirty="0" smtClean="0"/>
              <a:t>Worked on studies of obedience while at Yale.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Participants to give a test to another person (confederate)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Participants to deliver electric shock to this person whenever they produced a wrong response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Increasingly strong shocks with each wrong answer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Results: 26 of 40 participants delivered shocks until the end of the scale</a:t>
            </a:r>
          </a:p>
          <a:p>
            <a:endParaRPr lang="en-CA" dirty="0" smtClean="0"/>
          </a:p>
          <a:p>
            <a:endParaRPr lang="en-CA" dirty="0"/>
          </a:p>
        </p:txBody>
      </p:sp>
      <p:pic>
        <p:nvPicPr>
          <p:cNvPr id="2050" name="Picture 2" descr="http://www.lermanet.com/exit/milgram/milgram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365104"/>
            <a:ext cx="5281995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https://glaserpsychology.wikispaces.com/file/view/milgram.jpg/115657543/359x339/milgra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9005" y="3933056"/>
            <a:ext cx="2325816" cy="2196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74614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Profound impact on field of psychology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Could not be conducted under modern ethical guidelines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Current studies on obedience may be lacking in realism and validity</a:t>
            </a:r>
          </a:p>
          <a:p>
            <a:endParaRPr lang="en-C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Stanley Milgram (1933-1984)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98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C00000"/>
                </a:solidFill>
              </a:rPr>
              <a:t>Introduction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Saw introspection and </a:t>
            </a:r>
            <a:r>
              <a:rPr lang="en-US" dirty="0" err="1" smtClean="0"/>
              <a:t>behaviourism</a:t>
            </a:r>
            <a:r>
              <a:rPr lang="en-US" dirty="0" smtClean="0"/>
              <a:t> as missing the “thing that matters”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Thought the bottom-up approach to understanding phenomena is doomed to fail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Appreciate any psychological phenomena as an integrated whole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Science is about trying to understand and appreciate order in nature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65976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C00000"/>
                </a:solidFill>
              </a:rPr>
              <a:t>Max Wertheimer (1880-1943)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563072" cy="4525963"/>
          </a:xfrm>
        </p:spPr>
        <p:txBody>
          <a:bodyPr>
            <a:normAutofit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Considered to be the founder of Gestalt psychology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University of Frankfurt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phi phenomenon</a:t>
            </a:r>
          </a:p>
          <a:p>
            <a:endParaRPr lang="en-CA" dirty="0"/>
          </a:p>
        </p:txBody>
      </p:sp>
      <p:pic>
        <p:nvPicPr>
          <p:cNvPr id="2050" name="Picture 2" descr="http://webspace.ship.edu/cgboer/wertheim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2585" y="2348880"/>
            <a:ext cx="1142195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i.ytimg.com/vi/LKxwOVzD9FY/hqdefaul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077072"/>
            <a:ext cx="3096344" cy="2322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0141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C00000"/>
                </a:solidFill>
              </a:rPr>
              <a:t>Phi Phenomenon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Demonstration: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Two lights, turned on alternately by a switch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Each light casts a different shadow on the screen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At right rate of alternation, participant sees </a:t>
            </a:r>
            <a:r>
              <a:rPr lang="en-US" i="1" dirty="0" smtClean="0"/>
              <a:t>one</a:t>
            </a:r>
            <a:r>
              <a:rPr lang="en-US" dirty="0" smtClean="0"/>
              <a:t> shadow moving back and forth (rather than </a:t>
            </a:r>
            <a:r>
              <a:rPr lang="en-US" i="1" dirty="0" smtClean="0"/>
              <a:t>two</a:t>
            </a:r>
            <a:r>
              <a:rPr lang="en-US" dirty="0" smtClean="0"/>
              <a:t>)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Showed that: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Apparent motion is not a result of inference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Our perception is not just a copy of the stimulus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60459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C00000"/>
                </a:solidFill>
              </a:rPr>
              <a:t>The Minimum Principle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We do not perceive what is actually in the external world 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We organize our experience so that it is as simple as possible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Simplicity guides our perception; may even override previous experience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e.g., phi phenomenon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36346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C00000"/>
                </a:solidFill>
              </a:rPr>
              <a:t>Precursors of Gestalt Psychology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050904" cy="4525963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Christian von </a:t>
            </a:r>
            <a:r>
              <a:rPr lang="en-US" dirty="0" err="1" smtClean="0"/>
              <a:t>Ehrenfels</a:t>
            </a:r>
            <a:r>
              <a:rPr lang="en-US" dirty="0" smtClean="0"/>
              <a:t> (1859–1932)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Experiences should be understood as composed of individual sensations + a Gestalt quality that provided the form of the experience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Immanuel Kant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Our experience is a construction; we impose cause-and-effect relationships on the world</a:t>
            </a:r>
          </a:p>
          <a:p>
            <a:endParaRPr lang="en-CA" dirty="0"/>
          </a:p>
        </p:txBody>
      </p:sp>
      <p:pic>
        <p:nvPicPr>
          <p:cNvPr id="2050" name="Picture 2" descr="http://www.aeiou.at/aeiou.encyclop.data.image.e/e245243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882775"/>
            <a:ext cx="24765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7159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rgbClr val="C00000"/>
                </a:solidFill>
              </a:rPr>
              <a:t>Precursors of Gestalt Psychology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Phenomenology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Describe consciousness as it presents itself, without trying to decipher its function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18522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>
                <a:solidFill>
                  <a:srgbClr val="C00000"/>
                </a:solidFill>
              </a:rPr>
              <a:t>The Laws of Perceptual Organization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626968" cy="4525963"/>
          </a:xfrm>
        </p:spPr>
        <p:txBody>
          <a:bodyPr/>
          <a:lstStyle/>
          <a:p>
            <a:r>
              <a:rPr lang="en-US" dirty="0" smtClean="0"/>
              <a:t>Intended to describe the basic ways in which we organize our experience as simply as possible</a:t>
            </a:r>
          </a:p>
          <a:p>
            <a:endParaRPr lang="en-CA" dirty="0"/>
          </a:p>
        </p:txBody>
      </p:sp>
      <p:pic>
        <p:nvPicPr>
          <p:cNvPr id="3074" name="Picture 2" descr="https://classconnection.s3.amazonaws.com/70/flashcards/2047070/jpg/gestalt_grouping-thumb40013497347879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140968"/>
            <a:ext cx="2880320" cy="3471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2742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1095</Words>
  <Application>Microsoft Office PowerPoint</Application>
  <PresentationFormat>On-screen Show (4:3)</PresentationFormat>
  <Paragraphs>135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Psychology 4910</vt:lpstr>
      <vt:lpstr>Introduction</vt:lpstr>
      <vt:lpstr>Introduction</vt:lpstr>
      <vt:lpstr>Max Wertheimer (1880-1943)</vt:lpstr>
      <vt:lpstr>Phi Phenomenon</vt:lpstr>
      <vt:lpstr>The Minimum Principle</vt:lpstr>
      <vt:lpstr>Precursors of Gestalt Psychology</vt:lpstr>
      <vt:lpstr>Precursors of Gestalt Psychology</vt:lpstr>
      <vt:lpstr>The Laws of Perceptual Organization</vt:lpstr>
      <vt:lpstr>Productive Thinking</vt:lpstr>
      <vt:lpstr>Wolfgang Köhler (1887-1967)</vt:lpstr>
      <vt:lpstr>Wolfgang Köhler (1887-1967)</vt:lpstr>
      <vt:lpstr>The Concept of Isomorphism</vt:lpstr>
      <vt:lpstr>Kurt Koffka (1886-1941)</vt:lpstr>
      <vt:lpstr>Kurt Koffka (1886-1941)</vt:lpstr>
      <vt:lpstr>Why Do Things Look as They Do?</vt:lpstr>
      <vt:lpstr>The Growth of the Mind</vt:lpstr>
      <vt:lpstr>PowerPoint Presentation</vt:lpstr>
      <vt:lpstr>Kurt Lewin (1890-1947)</vt:lpstr>
      <vt:lpstr>Group Dynamics</vt:lpstr>
      <vt:lpstr>Leon Festinger (1919-1989)</vt:lpstr>
      <vt:lpstr>Solomon Asch (1907-1996)</vt:lpstr>
      <vt:lpstr>Stanley Milgram (1933-1984)</vt:lpstr>
      <vt:lpstr>Stanley Milgram (1933-1984)</vt:lpstr>
    </vt:vector>
  </TitlesOfParts>
  <Company>Memorial University of Newfoundland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Psychology 4910</dc:title>
  <dc:creator>James drover</dc:creator>
  <cp:lastModifiedBy>James drover</cp:lastModifiedBy>
  <cp:revision>14</cp:revision>
  <dcterms:created xsi:type="dcterms:W3CDTF">2015-11-25T15:58:03Z</dcterms:created>
  <dcterms:modified xsi:type="dcterms:W3CDTF">2016-02-26T18:03:14Z</dcterms:modified>
</cp:coreProperties>
</file>