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0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7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7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0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6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7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1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9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0550C-1CB3-4735-9E15-70356D7F5F9B}" type="datetimeFigureOut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5D87-42CF-4345-A1FF-710FDA3BA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4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Psychology 4910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5257800" cy="1752600"/>
          </a:xfrm>
        </p:spPr>
        <p:txBody>
          <a:bodyPr/>
          <a:lstStyle/>
          <a:p>
            <a:r>
              <a:rPr lang="en-US" dirty="0" smtClean="0"/>
              <a:t>Chapter 1</a:t>
            </a:r>
          </a:p>
          <a:p>
            <a:r>
              <a:rPr lang="en-US" dirty="0" smtClean="0"/>
              <a:t>Psychology and History</a:t>
            </a:r>
            <a:endParaRPr lang="en-US" dirty="0"/>
          </a:p>
        </p:txBody>
      </p:sp>
      <p:pic>
        <p:nvPicPr>
          <p:cNvPr id="1026" name="Picture 2" descr="A History of Psychology, Fourth Ed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05200"/>
            <a:ext cx="1737544" cy="222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80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Feminism and the Psychology of Feminism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Kimball: </a:t>
            </a:r>
            <a:r>
              <a:rPr lang="en-US" dirty="0"/>
              <a:t>Two traditions of feminist scholarship</a:t>
            </a:r>
          </a:p>
          <a:p>
            <a:pPr marL="9715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Emphasized overwhelming similarities between genders</a:t>
            </a:r>
          </a:p>
          <a:p>
            <a:pPr marL="1314450" lvl="2" indent="-514350">
              <a:buClr>
                <a:schemeClr val="bg1">
                  <a:lumMod val="50000"/>
                </a:schemeClr>
              </a:buClr>
            </a:pPr>
            <a:r>
              <a:rPr lang="en-US" sz="2600" dirty="0"/>
              <a:t>e.g., </a:t>
            </a:r>
            <a:r>
              <a:rPr lang="en-US" sz="2600" dirty="0" err="1"/>
              <a:t>Leta</a:t>
            </a:r>
            <a:r>
              <a:rPr lang="en-US" sz="2600" dirty="0"/>
              <a:t> </a:t>
            </a:r>
            <a:r>
              <a:rPr lang="en-US" sz="2600" dirty="0" err="1"/>
              <a:t>Hollingworth</a:t>
            </a:r>
            <a:endParaRPr lang="en-US" sz="2600" dirty="0"/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Emphasized undervalued characteristics (e.g., caregiving) traditionally associated with women</a:t>
            </a:r>
          </a:p>
          <a:p>
            <a:pPr marL="1314450" lvl="2" indent="-514350">
              <a:buClr>
                <a:schemeClr val="bg1">
                  <a:lumMod val="50000"/>
                </a:schemeClr>
              </a:buClr>
            </a:pPr>
            <a:r>
              <a:rPr lang="en-US" sz="2600" dirty="0"/>
              <a:t>e.g., Evelyn Fox Keller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8581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Feminism and the Psychology of Feminism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latin typeface="Candara" panose="020E0502030303020204" pitchFamily="34" charset="0"/>
              </a:rPr>
              <a:t>Evelyn Fox Keller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Struck by: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The relative absence of women in the sciences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The fact that the style of thinking </a:t>
            </a:r>
            <a:r>
              <a:rPr lang="en-US" dirty="0" err="1"/>
              <a:t>practised</a:t>
            </a:r>
            <a:r>
              <a:rPr lang="en-US" dirty="0"/>
              <a:t> by scientists had a masculine origin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Argues that: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Gender and science are social constructions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We need to be aware of the </a:t>
            </a:r>
            <a:r>
              <a:rPr lang="en-US" b="1" dirty="0"/>
              <a:t>science-gender system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Consider how science is also personal and social in nature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Does not mean ignoring successes of “masculine” in science</a:t>
            </a:r>
          </a:p>
          <a:p>
            <a:endParaRPr lang="en-CA" dirty="0"/>
          </a:p>
        </p:txBody>
      </p:sp>
      <p:pic>
        <p:nvPicPr>
          <p:cNvPr id="1026" name="Picture 2" descr="http://web.mit.edu/sts/people/headshots/ke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2667000"/>
            <a:ext cx="1524551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14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Psychology as a Social Construction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Psychology is not the objective accumulation of knowledge.  </a:t>
            </a:r>
          </a:p>
          <a:p>
            <a:r>
              <a:rPr lang="en-US" dirty="0" smtClean="0"/>
              <a:t>It is driven by social processes.</a:t>
            </a:r>
          </a:p>
          <a:p>
            <a:r>
              <a:rPr lang="en-US" dirty="0" smtClean="0"/>
              <a:t>There are both </a:t>
            </a:r>
            <a:r>
              <a:rPr lang="en-US" b="1" dirty="0" err="1" smtClean="0"/>
              <a:t>exogenic</a:t>
            </a:r>
            <a:r>
              <a:rPr lang="en-US" dirty="0" smtClean="0"/>
              <a:t> and </a:t>
            </a:r>
            <a:r>
              <a:rPr lang="en-US" b="1" dirty="0" smtClean="0"/>
              <a:t>endogenic</a:t>
            </a:r>
            <a:r>
              <a:rPr lang="en-US" dirty="0" smtClean="0"/>
              <a:t> processes involved.</a:t>
            </a:r>
          </a:p>
          <a:p>
            <a:r>
              <a:rPr lang="en-US" b="1" dirty="0" err="1" smtClean="0"/>
              <a:t>Exogenic</a:t>
            </a:r>
            <a:r>
              <a:rPr lang="en-US" b="1" dirty="0" smtClean="0"/>
              <a:t>: </a:t>
            </a:r>
            <a:r>
              <a:rPr lang="en-US" dirty="0" smtClean="0"/>
              <a:t>Coming from the outside.  External factors shape the human experience.</a:t>
            </a:r>
          </a:p>
        </p:txBody>
      </p:sp>
    </p:spTree>
    <p:extLst>
      <p:ext uri="{BB962C8B-B14F-4D97-AF65-F5344CB8AC3E}">
        <p14:creationId xmlns:p14="http://schemas.microsoft.com/office/powerpoint/2010/main" val="3847020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Endogenic</a:t>
            </a:r>
            <a:r>
              <a:rPr lang="en-US" b="1" dirty="0"/>
              <a:t>:</a:t>
            </a:r>
            <a:r>
              <a:rPr lang="en-US" dirty="0"/>
              <a:t> Coming from inside.  Humans have tendencies to think, categorize, and process information.  These tendencies shape our knowledge.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Psychology as a Social Construction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58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Psychological Research as a Social Construction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r>
              <a:rPr lang="en-US" dirty="0" smtClean="0"/>
              <a:t>Implies that research is not objective.</a:t>
            </a:r>
          </a:p>
          <a:p>
            <a:r>
              <a:rPr lang="en-US" dirty="0" smtClean="0"/>
              <a:t>In a sense, this is true.</a:t>
            </a:r>
            <a:endParaRPr lang="en-US" dirty="0"/>
          </a:p>
          <a:p>
            <a:r>
              <a:rPr lang="en-US" dirty="0" smtClean="0"/>
              <a:t>Experiments chosen depend on </a:t>
            </a:r>
          </a:p>
          <a:p>
            <a:pPr lvl="1"/>
            <a:r>
              <a:rPr lang="en-US" dirty="0" smtClean="0"/>
              <a:t>Ethics</a:t>
            </a:r>
          </a:p>
          <a:p>
            <a:pPr lvl="1"/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Policy interests, etc.</a:t>
            </a:r>
          </a:p>
        </p:txBody>
      </p:sp>
      <p:pic>
        <p:nvPicPr>
          <p:cNvPr id="2050" name="Picture 2" descr="http://2.bp.blogspot.com/-CQGIhXHTlQc/UyTIMQ4b-sI/AAAAAAAAAh0/L9g7s0gQ8TQ/s1600/Eur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828800"/>
            <a:ext cx="3324225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36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3962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manuscript is full of rhetorical deftness and artful editing.</a:t>
            </a:r>
          </a:p>
          <a:p>
            <a:pPr lvl="1"/>
            <a:r>
              <a:rPr lang="en-US" sz="2400" dirty="0" smtClean="0"/>
              <a:t>Putting best foot forward</a:t>
            </a:r>
          </a:p>
          <a:p>
            <a:r>
              <a:rPr lang="en-US" sz="2800" dirty="0" smtClean="0"/>
              <a:t>Data analysis often depends on viewpoint.</a:t>
            </a:r>
          </a:p>
          <a:p>
            <a:pPr lvl="1"/>
            <a:r>
              <a:rPr lang="en-US" sz="2400" dirty="0" err="1" smtClean="0"/>
              <a:t>Eg</a:t>
            </a:r>
            <a:r>
              <a:rPr lang="en-US" sz="2400" dirty="0" smtClean="0"/>
              <a:t>. trends</a:t>
            </a:r>
          </a:p>
          <a:p>
            <a:r>
              <a:rPr lang="en-US" sz="2800" dirty="0" smtClean="0"/>
              <a:t>Whether or not a study is reported depends on viewpoint.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Psychological Research as a Social Construction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commonsenseatheism.com/wp-content/uploads/2011/11/experimenter-bi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724400"/>
            <a:ext cx="3505200" cy="178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236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But research can be a social construction and still be true in an objective sense.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double helical nature of DNA</a:t>
            </a:r>
          </a:p>
          <a:p>
            <a:r>
              <a:rPr lang="en-US" dirty="0" smtClean="0"/>
              <a:t>Research can still have empirical content.</a:t>
            </a:r>
          </a:p>
          <a:p>
            <a:r>
              <a:rPr lang="en-US" dirty="0" smtClean="0"/>
              <a:t>Research is not done in a vacuum, it is not private.</a:t>
            </a:r>
          </a:p>
          <a:p>
            <a:r>
              <a:rPr lang="en-US" dirty="0" smtClean="0"/>
              <a:t>Psychology consists of social objects constructed through the interaction of real historical individuals.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Psychological Research as a Social Construction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50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Reconciling the “Old” and “New” Histories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history points to omissions in the history of psychology.</a:t>
            </a:r>
          </a:p>
          <a:p>
            <a:r>
              <a:rPr lang="en-US" dirty="0" smtClean="0"/>
              <a:t>The older history engaged in </a:t>
            </a:r>
            <a:r>
              <a:rPr lang="en-US" b="1" dirty="0" smtClean="0"/>
              <a:t>presentism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Evaluate the past in terms of relevance for the present</a:t>
            </a:r>
          </a:p>
          <a:p>
            <a:r>
              <a:rPr lang="en-US" dirty="0" smtClean="0"/>
              <a:t>They failed the understand earlier works in its own terms.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949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opposed to </a:t>
            </a:r>
            <a:r>
              <a:rPr lang="en-US" b="1" dirty="0" smtClean="0"/>
              <a:t>historicism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understanding of the past for its own sake; valuing the past more than the present.</a:t>
            </a:r>
          </a:p>
          <a:p>
            <a:r>
              <a:rPr lang="en-US" dirty="0" smtClean="0"/>
              <a:t>There must be a balanced approach.</a:t>
            </a:r>
          </a:p>
          <a:p>
            <a:r>
              <a:rPr lang="en-US" dirty="0" smtClean="0"/>
              <a:t>Rediscover what </a:t>
            </a:r>
            <a:r>
              <a:rPr lang="en-US" dirty="0" smtClean="0"/>
              <a:t>the psychologist </a:t>
            </a:r>
            <a:r>
              <a:rPr lang="en-US" dirty="0" smtClean="0"/>
              <a:t>was trying to accomplish.</a:t>
            </a:r>
          </a:p>
          <a:p>
            <a:r>
              <a:rPr lang="en-US" dirty="0" smtClean="0"/>
              <a:t>Do not assume they were trying to lay the groundwork for what we have now.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Reconciling the “Old” and “New” Histories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64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r>
              <a:rPr lang="en-US" dirty="0" smtClean="0"/>
              <a:t>We cannot be too critical previous thinkers.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Sigmund Freud, Jean Piaget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Reconciling the “Old” and “New” Histories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cdn.newadnetwork.com/sites/prod/files/styles/body/public/uploads/mphenix/tpl-moms-image-penis-envy-fre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95878"/>
            <a:ext cx="2362200" cy="332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nndb.com/people/359/000094077/piaget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30514"/>
            <a:ext cx="20383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12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Studying the History of Psychology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approaches to history:</a:t>
            </a:r>
          </a:p>
          <a:p>
            <a:r>
              <a:rPr lang="en-US" dirty="0" smtClean="0"/>
              <a:t>Person: emphasizing the role of the creative person that moved history along.</a:t>
            </a:r>
          </a:p>
          <a:p>
            <a:r>
              <a:rPr lang="en-US" b="1" dirty="0" smtClean="0"/>
              <a:t>Zeitgeist</a:t>
            </a:r>
            <a:r>
              <a:rPr lang="en-US" dirty="0" smtClean="0"/>
              <a:t>: the spirit of the times.</a:t>
            </a:r>
          </a:p>
          <a:p>
            <a:r>
              <a:rPr lang="en-US" dirty="0" smtClean="0"/>
              <a:t>You must understand the cultural context in which one’s work takes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6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Studying the History of Psychology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. Was the theory of evolution the result of Darwin’s genius, or would it have been produced by someone else anyway.</a:t>
            </a:r>
            <a:endParaRPr lang="en-US" dirty="0"/>
          </a:p>
        </p:txBody>
      </p:sp>
      <p:pic>
        <p:nvPicPr>
          <p:cNvPr id="2050" name="Picture 2" descr="http://a4.files.biography.com/image/upload/c_fit,cs_srgb,dpr_1.0,h_1200,q_80,w_1200/MTE5NDg0MDU0OTM4NjE3MzU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adias.in/site/arzan/blog/wp-content/images/evolu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558165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61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Studying the History of Psychology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Ixion’s Wheel v. Jacob’s Ladder</a:t>
            </a:r>
          </a:p>
          <a:p>
            <a:r>
              <a:rPr lang="en-US" dirty="0" smtClean="0"/>
              <a:t>Is history progressive or cyclical?</a:t>
            </a:r>
          </a:p>
          <a:p>
            <a:r>
              <a:rPr lang="en-US" dirty="0" smtClean="0"/>
              <a:t>Progressive: Moves continuously forward to a fixed or indefinite end, getting better and better along the way.</a:t>
            </a:r>
          </a:p>
          <a:p>
            <a:r>
              <a:rPr lang="en-US" dirty="0" smtClean="0"/>
              <a:t>Cyclical: Circular in nature, eternal recurrence.</a:t>
            </a:r>
          </a:p>
          <a:p>
            <a:r>
              <a:rPr lang="en-US" dirty="0" smtClean="0"/>
              <a:t>Ideas may go out of fashion and then re-emerge down the road.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292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Studying the History of Psychology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history of psychology is probably both.</a:t>
            </a:r>
          </a:p>
          <a:p>
            <a:r>
              <a:rPr lang="en-US" dirty="0" smtClean="0"/>
              <a:t>Like a spiral, moving upward and in circles at the same time.</a:t>
            </a:r>
          </a:p>
          <a:p>
            <a:r>
              <a:rPr lang="en-US" dirty="0" smtClean="0"/>
              <a:t>Ideas are constantly being re-discovered but in more sophisticated way.</a:t>
            </a:r>
            <a:endParaRPr lang="en-US" dirty="0"/>
          </a:p>
        </p:txBody>
      </p:sp>
      <p:pic>
        <p:nvPicPr>
          <p:cNvPr id="3074" name="Picture 2" descr="https://c1.staticflickr.com/3/2367/2436612186_aaa1e4b8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43200"/>
            <a:ext cx="344170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041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New History of Psychology and Science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Psychology is a science, but science has a subjective component.</a:t>
            </a:r>
          </a:p>
          <a:p>
            <a:r>
              <a:rPr lang="en-US" dirty="0" smtClean="0"/>
              <a:t>Science does not develop continuously and smoothly.</a:t>
            </a:r>
          </a:p>
          <a:p>
            <a:r>
              <a:rPr lang="en-US" dirty="0" smtClean="0"/>
              <a:t>Thomas Kuhn suggests that  there are </a:t>
            </a:r>
            <a:r>
              <a:rPr lang="en-US" b="1" dirty="0" smtClean="0"/>
              <a:t>paradigm shifts.</a:t>
            </a:r>
          </a:p>
          <a:p>
            <a:endParaRPr lang="en-US" dirty="0"/>
          </a:p>
        </p:txBody>
      </p:sp>
      <p:pic>
        <p:nvPicPr>
          <p:cNvPr id="4098" name="Picture 2" descr="http://www.thwink.org/sustain/glossary/images/KuhnCycle/ParadigmChange_KuhnCyc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819400"/>
            <a:ext cx="222885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283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Paradigm</a:t>
            </a:r>
            <a:r>
              <a:rPr lang="en-US" dirty="0" smtClean="0"/>
              <a:t>: A set of fundamental beliefs that guide scientists and shapes their view of the world.</a:t>
            </a:r>
          </a:p>
          <a:p>
            <a:r>
              <a:rPr lang="en-US" dirty="0" smtClean="0"/>
              <a:t>In a paradigm shift, an old paradigm is overthrown and a new way of thinking emerges.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Evolution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New History of Psychology and Science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932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Feminism and the Psychology of Feminism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Feminism has changed the history of psychology by identifying distortions and biases in psychology.</a:t>
            </a:r>
          </a:p>
          <a:p>
            <a:r>
              <a:rPr lang="en-US" dirty="0" smtClean="0"/>
              <a:t>Previously, the contribution of women to psychology had not been acknowledged.</a:t>
            </a:r>
          </a:p>
          <a:p>
            <a:r>
              <a:rPr lang="en-US" dirty="0" smtClean="0"/>
              <a:t>Women who had received their PhD in psychology between 1906 and 1945 were making 40% of what men were making.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7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Women often took inferior positions due to family responsibilities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Feminism and the Psychology of Feminism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apadivisions.org/Images/heritage-women_tcm12-1056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637" y="3657600"/>
            <a:ext cx="4048125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17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796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Psychology 4910 </vt:lpstr>
      <vt:lpstr>Studying the History of Psychology</vt:lpstr>
      <vt:lpstr>Studying the History of Psychology</vt:lpstr>
      <vt:lpstr>Studying the History of Psychology</vt:lpstr>
      <vt:lpstr>Studying the History of Psychology</vt:lpstr>
      <vt:lpstr>The New History of Psychology and Science</vt:lpstr>
      <vt:lpstr>The New History of Psychology and Science</vt:lpstr>
      <vt:lpstr>Feminism and the Psychology of Feminism</vt:lpstr>
      <vt:lpstr>Feminism and the Psychology of Feminism</vt:lpstr>
      <vt:lpstr>Feminism and the Psychology of Feminism</vt:lpstr>
      <vt:lpstr>Feminism and the Psychology of Feminism</vt:lpstr>
      <vt:lpstr>Psychology as a Social Construction</vt:lpstr>
      <vt:lpstr>Psychology as a Social Construction</vt:lpstr>
      <vt:lpstr>Psychological Research as a Social Construction</vt:lpstr>
      <vt:lpstr>Psychological Research as a Social Construction</vt:lpstr>
      <vt:lpstr>Psychological Research as a Social Construction</vt:lpstr>
      <vt:lpstr>Reconciling the “Old” and “New” Histories</vt:lpstr>
      <vt:lpstr>Reconciling the “Old” and “New” Histories</vt:lpstr>
      <vt:lpstr>Reconciling the “Old” and “New” Histories</vt:lpstr>
    </vt:vector>
  </TitlesOfParts>
  <Company>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jrdrover</dc:creator>
  <cp:lastModifiedBy>James drover</cp:lastModifiedBy>
  <cp:revision>18</cp:revision>
  <dcterms:created xsi:type="dcterms:W3CDTF">2015-10-29T22:58:46Z</dcterms:created>
  <dcterms:modified xsi:type="dcterms:W3CDTF">2016-01-04T17:27:24Z</dcterms:modified>
</cp:coreProperties>
</file>