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354" r:id="rId3"/>
    <p:sldId id="327" r:id="rId4"/>
    <p:sldId id="257" r:id="rId5"/>
    <p:sldId id="265" r:id="rId6"/>
    <p:sldId id="288" r:id="rId7"/>
    <p:sldId id="260" r:id="rId8"/>
    <p:sldId id="364" r:id="rId9"/>
    <p:sldId id="261" r:id="rId10"/>
    <p:sldId id="262" r:id="rId11"/>
    <p:sldId id="345" r:id="rId12"/>
    <p:sldId id="263" r:id="rId13"/>
    <p:sldId id="360" r:id="rId14"/>
    <p:sldId id="259" r:id="rId15"/>
    <p:sldId id="264" r:id="rId16"/>
    <p:sldId id="352" r:id="rId17"/>
    <p:sldId id="353" r:id="rId18"/>
    <p:sldId id="266" r:id="rId19"/>
    <p:sldId id="290" r:id="rId20"/>
    <p:sldId id="267" r:id="rId21"/>
    <p:sldId id="324" r:id="rId22"/>
    <p:sldId id="325" r:id="rId23"/>
    <p:sldId id="326" r:id="rId24"/>
    <p:sldId id="268" r:id="rId25"/>
    <p:sldId id="346" r:id="rId26"/>
    <p:sldId id="269" r:id="rId27"/>
    <p:sldId id="322" r:id="rId28"/>
    <p:sldId id="323" r:id="rId29"/>
    <p:sldId id="331" r:id="rId30"/>
    <p:sldId id="330" r:id="rId31"/>
    <p:sldId id="348" r:id="rId32"/>
    <p:sldId id="350" r:id="rId33"/>
    <p:sldId id="349" r:id="rId34"/>
    <p:sldId id="270" r:id="rId35"/>
    <p:sldId id="271" r:id="rId36"/>
    <p:sldId id="289" r:id="rId37"/>
    <p:sldId id="272" r:id="rId38"/>
    <p:sldId id="311" r:id="rId39"/>
    <p:sldId id="309" r:id="rId40"/>
    <p:sldId id="328" r:id="rId41"/>
    <p:sldId id="310" r:id="rId42"/>
    <p:sldId id="313" r:id="rId43"/>
    <p:sldId id="312" r:id="rId44"/>
    <p:sldId id="314" r:id="rId45"/>
    <p:sldId id="315" r:id="rId46"/>
    <p:sldId id="316" r:id="rId47"/>
    <p:sldId id="317" r:id="rId48"/>
    <p:sldId id="361" r:id="rId49"/>
    <p:sldId id="318" r:id="rId50"/>
    <p:sldId id="320" r:id="rId51"/>
    <p:sldId id="319" r:id="rId52"/>
    <p:sldId id="329" r:id="rId53"/>
    <p:sldId id="321" r:id="rId54"/>
    <p:sldId id="363" r:id="rId55"/>
    <p:sldId id="365" r:id="rId56"/>
    <p:sldId id="366" r:id="rId57"/>
    <p:sldId id="292" r:id="rId58"/>
    <p:sldId id="293" r:id="rId59"/>
    <p:sldId id="368" r:id="rId60"/>
    <p:sldId id="369" r:id="rId61"/>
    <p:sldId id="343" r:id="rId62"/>
    <p:sldId id="358" r:id="rId63"/>
    <p:sldId id="344" r:id="rId64"/>
    <p:sldId id="359" r:id="rId65"/>
    <p:sldId id="355" r:id="rId66"/>
    <p:sldId id="356" r:id="rId67"/>
    <p:sldId id="362" r:id="rId68"/>
    <p:sldId id="357"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8" d="100"/>
          <a:sy n="68" d="100"/>
        </p:scale>
        <p:origin x="-144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34E14-EC23-B744-992C-DB9A6826E41C}" type="datetimeFigureOut">
              <a:rPr lang="en-US" smtClean="0"/>
              <a:t>3/10/2014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3D7FF-BCFD-9B41-A6F2-828847550222}" type="slidenum">
              <a:rPr lang="en-US" smtClean="0"/>
              <a:t>‹#›</a:t>
            </a:fld>
            <a:endParaRPr lang="en-US" dirty="0"/>
          </a:p>
        </p:txBody>
      </p:sp>
    </p:spTree>
    <p:extLst>
      <p:ext uri="{BB962C8B-B14F-4D97-AF65-F5344CB8AC3E}">
        <p14:creationId xmlns:p14="http://schemas.microsoft.com/office/powerpoint/2010/main" val="3084476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 Whiteman,</a:t>
            </a:r>
            <a:r>
              <a:rPr lang="en-US" baseline="0" dirty="0" smtClean="0"/>
              <a:t> Course TA (office in SN 1052, office hours Wed 12-2, email is jwhiteman88@gmail.com). Feel free to contact me or drop by with any questions about the material!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a:t>
            </a:fld>
            <a:endParaRPr lang="en-US" dirty="0"/>
          </a:p>
        </p:txBody>
      </p:sp>
    </p:spTree>
    <p:extLst>
      <p:ext uri="{BB962C8B-B14F-4D97-AF65-F5344CB8AC3E}">
        <p14:creationId xmlns:p14="http://schemas.microsoft.com/office/powerpoint/2010/main" val="215563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Evolutionarily,</a:t>
            </a:r>
            <a:r>
              <a:rPr lang="en-US" baseline="0" dirty="0" smtClean="0"/>
              <a:t> better to eat when food is plentiful and store for long term than to cut off eating when sated (see next slide) </a:t>
            </a:r>
          </a:p>
          <a:p>
            <a:r>
              <a:rPr lang="en-US" baseline="0" dirty="0" smtClean="0"/>
              <a:t>This little fella’s name is Banjo, apparently.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15</a:t>
            </a:fld>
            <a:endParaRPr lang="en-US" dirty="0"/>
          </a:p>
        </p:txBody>
      </p:sp>
    </p:spTree>
    <p:extLst>
      <p:ext uri="{BB962C8B-B14F-4D97-AF65-F5344CB8AC3E}">
        <p14:creationId xmlns:p14="http://schemas.microsoft.com/office/powerpoint/2010/main" val="356834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long-term</a:t>
            </a:r>
            <a:r>
              <a:rPr lang="en-US" baseline="0" dirty="0" smtClean="0"/>
              <a:t> reservoir is fats in adipose tissue (short term is glycogen in liver and muscles)</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16</a:t>
            </a:fld>
            <a:endParaRPr lang="en-US" dirty="0"/>
          </a:p>
        </p:txBody>
      </p:sp>
    </p:spTree>
    <p:extLst>
      <p:ext uri="{BB962C8B-B14F-4D97-AF65-F5344CB8AC3E}">
        <p14:creationId xmlns:p14="http://schemas.microsoft.com/office/powerpoint/2010/main" val="276785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of being motivated to eat (I’M HUNGRY) isn’t because body needs carbs, fats, etc. in some homeostatic way. </a:t>
            </a:r>
          </a:p>
          <a:p>
            <a:r>
              <a:rPr lang="en-US" baseline="0" dirty="0" smtClean="0"/>
              <a:t> Carlson doesn’t make this point explicitly but it is important.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17</a:t>
            </a:fld>
            <a:endParaRPr lang="en-US" dirty="0"/>
          </a:p>
        </p:txBody>
      </p:sp>
    </p:spTree>
    <p:extLst>
      <p:ext uri="{BB962C8B-B14F-4D97-AF65-F5344CB8AC3E}">
        <p14:creationId xmlns:p14="http://schemas.microsoft.com/office/powerpoint/2010/main" val="249266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GH (growth hormone) releasing factor.</a:t>
            </a:r>
            <a:r>
              <a:rPr lang="en-US" baseline="0" dirty="0" smtClean="0"/>
              <a:t> </a:t>
            </a:r>
          </a:p>
          <a:p>
            <a:r>
              <a:rPr lang="en-US" baseline="0" dirty="0" smtClean="0"/>
              <a:t>Release has to do with what’s in your gut, not how much fat/protein/sugar is in your blood. Empty stomach leads to ghrelin release in Small intestine.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18</a:t>
            </a:fld>
            <a:endParaRPr lang="en-US" dirty="0"/>
          </a:p>
        </p:txBody>
      </p:sp>
    </p:spTree>
    <p:extLst>
      <p:ext uri="{BB962C8B-B14F-4D97-AF65-F5344CB8AC3E}">
        <p14:creationId xmlns:p14="http://schemas.microsoft.com/office/powerpoint/2010/main" val="89524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12, 5 for meal times (dashed vertical lines) on X axis. Levels of ghrelin</a:t>
            </a:r>
            <a:r>
              <a:rPr lang="en-US" baseline="0" dirty="0" smtClean="0"/>
              <a:t> go up before a meal and down right after.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19</a:t>
            </a:fld>
            <a:endParaRPr lang="en-US" dirty="0"/>
          </a:p>
        </p:txBody>
      </p:sp>
    </p:spTree>
    <p:extLst>
      <p:ext uri="{BB962C8B-B14F-4D97-AF65-F5344CB8AC3E}">
        <p14:creationId xmlns:p14="http://schemas.microsoft.com/office/powerpoint/2010/main" val="776779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kind of fall in BGL (65%) doesn’t exactly happen often in the real world.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20</a:t>
            </a:fld>
            <a:endParaRPr lang="en-US" dirty="0"/>
          </a:p>
        </p:txBody>
      </p:sp>
    </p:spTree>
    <p:extLst>
      <p:ext uri="{BB962C8B-B14F-4D97-AF65-F5344CB8AC3E}">
        <p14:creationId xmlns:p14="http://schemas.microsoft.com/office/powerpoint/2010/main" val="109136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22</a:t>
            </a:fld>
            <a:endParaRPr lang="en-US" dirty="0"/>
          </a:p>
        </p:txBody>
      </p:sp>
    </p:spTree>
    <p:extLst>
      <p:ext uri="{BB962C8B-B14F-4D97-AF65-F5344CB8AC3E}">
        <p14:creationId xmlns:p14="http://schemas.microsoft.com/office/powerpoint/2010/main" val="2511837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levels of CCK can cause</a:t>
            </a:r>
            <a:r>
              <a:rPr lang="en-US" baseline="0" dirty="0" smtClean="0"/>
              <a:t> a CTA (conditioned taste aversion), but it suppresses eating below those levels, so is a satiety peptide. </a:t>
            </a:r>
          </a:p>
          <a:p>
            <a:r>
              <a:rPr lang="en-US" baseline="0" dirty="0" smtClean="0"/>
              <a:t>We will get to how these signals act on/in the brain later. </a:t>
            </a:r>
          </a:p>
          <a:p>
            <a:r>
              <a:rPr lang="en-US" baseline="0" dirty="0" smtClean="0"/>
              <a:t>CCK secreted in response to fats, detected by receptors in duodenum. </a:t>
            </a:r>
          </a:p>
          <a:p>
            <a:r>
              <a:rPr lang="en-US" baseline="0" dirty="0" smtClean="0"/>
              <a:t>CCK doesn’t act on brain, receptors between stomach and SI.</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24</a:t>
            </a:fld>
            <a:endParaRPr lang="en-US" dirty="0"/>
          </a:p>
        </p:txBody>
      </p:sp>
    </p:spTree>
    <p:extLst>
      <p:ext uri="{BB962C8B-B14F-4D97-AF65-F5344CB8AC3E}">
        <p14:creationId xmlns:p14="http://schemas.microsoft.com/office/powerpoint/2010/main" val="392065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person in the study</a:t>
            </a:r>
            <a:r>
              <a:rPr lang="en-US" baseline="0" dirty="0" smtClean="0"/>
              <a:t> ate less calories on a day they were injected with PYY than on a day where they were just given saline. Jives with PYY going up when you’ve eaten (so it can help stop you eating)</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25</a:t>
            </a:fld>
            <a:endParaRPr lang="en-US" dirty="0"/>
          </a:p>
        </p:txBody>
      </p:sp>
    </p:spTree>
    <p:extLst>
      <p:ext uri="{BB962C8B-B14F-4D97-AF65-F5344CB8AC3E}">
        <p14:creationId xmlns:p14="http://schemas.microsoft.com/office/powerpoint/2010/main" val="120850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body’s long-term energy reservoir is the fat (triglycerides</a:t>
            </a:r>
            <a:r>
              <a:rPr lang="en-US" baseline="0" dirty="0" smtClean="0"/>
              <a:t>) in adipose tissue. </a:t>
            </a:r>
          </a:p>
          <a:p>
            <a:r>
              <a:rPr lang="en-US" baseline="0" dirty="0" smtClean="0"/>
              <a:t>Leptin comes from Greek word for thin,</a:t>
            </a:r>
            <a:r>
              <a:rPr lang="en-US" i="1" baseline="0" dirty="0" smtClean="0"/>
              <a:t> leptos</a:t>
            </a:r>
            <a:r>
              <a:rPr lang="en-US" baseline="0" dirty="0" smtClean="0"/>
              <a:t>. (in case you haven’t banished the stats word </a:t>
            </a:r>
            <a:r>
              <a:rPr lang="en-US" i="1" baseline="0" dirty="0" smtClean="0"/>
              <a:t>leptokurtic</a:t>
            </a:r>
            <a:r>
              <a:rPr lang="en-US" baseline="0" dirty="0" smtClean="0"/>
              <a:t> from your memory yet) </a:t>
            </a:r>
          </a:p>
          <a:p>
            <a:r>
              <a:rPr lang="en-US" baseline="0" dirty="0" smtClean="0"/>
              <a:t>Ob-Ob mice fat cells don’t make </a:t>
            </a:r>
            <a:r>
              <a:rPr lang="en-US" baseline="0" dirty="0" err="1" smtClean="0"/>
              <a:t>leptin</a:t>
            </a:r>
            <a:r>
              <a:rPr lang="en-US" baseline="0" dirty="0" smtClean="0"/>
              <a:t> due to a mutation, and are very fat, eat a lot, have low metabolisms etc.</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26</a:t>
            </a:fld>
            <a:endParaRPr lang="en-US" dirty="0"/>
          </a:p>
        </p:txBody>
      </p:sp>
    </p:spTree>
    <p:extLst>
      <p:ext uri="{BB962C8B-B14F-4D97-AF65-F5344CB8AC3E}">
        <p14:creationId xmlns:p14="http://schemas.microsoft.com/office/powerpoint/2010/main" val="2671068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baseline="0" dirty="0" smtClean="0"/>
              <a:t> starts with cues. A food is in Dtract, F. food isn’t in tract. F phase ends when next C phase starts</a:t>
            </a:r>
          </a:p>
          <a:p>
            <a:r>
              <a:rPr lang="en-US" baseline="0" dirty="0" smtClean="0"/>
              <a:t> (Cephalic means head).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6</a:t>
            </a:fld>
            <a:endParaRPr lang="en-US" dirty="0"/>
          </a:p>
        </p:txBody>
      </p:sp>
    </p:spTree>
    <p:extLst>
      <p:ext uri="{BB962C8B-B14F-4D97-AF65-F5344CB8AC3E}">
        <p14:creationId xmlns:p14="http://schemas.microsoft.com/office/powerpoint/2010/main" val="839310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67g, Right</a:t>
            </a:r>
            <a:r>
              <a:rPr lang="en-US" baseline="0" dirty="0" smtClean="0"/>
              <a:t> (leptin treated): 35g. (normal weight for this age mice is 25g).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27</a:t>
            </a:fld>
            <a:endParaRPr lang="en-US" dirty="0"/>
          </a:p>
        </p:txBody>
      </p:sp>
    </p:spTree>
    <p:extLst>
      <p:ext uri="{BB962C8B-B14F-4D97-AF65-F5344CB8AC3E}">
        <p14:creationId xmlns:p14="http://schemas.microsoft.com/office/powerpoint/2010/main" val="2810479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effect</a:t>
            </a:r>
            <a:r>
              <a:rPr lang="en-US" baseline="0" dirty="0" smtClean="0"/>
              <a:t> of leptin means that as you gain weight, the rate of that gain will level off. Same with weight loss.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28</a:t>
            </a:fld>
            <a:endParaRPr lang="en-US" dirty="0"/>
          </a:p>
        </p:txBody>
      </p:sp>
    </p:spTree>
    <p:extLst>
      <p:ext uri="{BB962C8B-B14F-4D97-AF65-F5344CB8AC3E}">
        <p14:creationId xmlns:p14="http://schemas.microsoft.com/office/powerpoint/2010/main" val="336786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a:t>
            </a:r>
            <a:r>
              <a:rPr lang="en-US" baseline="0" dirty="0" smtClean="0"/>
              <a:t> theories of hunger and body weight circa 1950’s.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29</a:t>
            </a:fld>
            <a:endParaRPr lang="en-US" dirty="0"/>
          </a:p>
        </p:txBody>
      </p:sp>
    </p:spTree>
    <p:extLst>
      <p:ext uri="{BB962C8B-B14F-4D97-AF65-F5344CB8AC3E}">
        <p14:creationId xmlns:p14="http://schemas.microsoft.com/office/powerpoint/2010/main" val="2308471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time you eat not because you have a</a:t>
            </a:r>
            <a:r>
              <a:rPr lang="en-US" baseline="0" dirty="0" smtClean="0"/>
              <a:t> deficit of energy or nutrients, but because you look forward to the pleasurable aspects of eating. </a:t>
            </a:r>
          </a:p>
          <a:p>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30</a:t>
            </a:fld>
            <a:endParaRPr lang="en-US" dirty="0"/>
          </a:p>
        </p:txBody>
      </p:sp>
    </p:spTree>
    <p:extLst>
      <p:ext uri="{BB962C8B-B14F-4D97-AF65-F5344CB8AC3E}">
        <p14:creationId xmlns:p14="http://schemas.microsoft.com/office/powerpoint/2010/main" val="2206264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a:t>
            </a:r>
            <a:r>
              <a:rPr lang="en-US" baseline="0" dirty="0" smtClean="0"/>
              <a:t>, literally (since a broad definition of a stressor is anything that knocks you out of homeostatic balance).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31</a:t>
            </a:fld>
            <a:endParaRPr lang="en-US" dirty="0"/>
          </a:p>
        </p:txBody>
      </p:sp>
    </p:spTree>
    <p:extLst>
      <p:ext uri="{BB962C8B-B14F-4D97-AF65-F5344CB8AC3E}">
        <p14:creationId xmlns:p14="http://schemas.microsoft.com/office/powerpoint/2010/main" val="2742103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Garcia and Seligman! </a:t>
            </a:r>
          </a:p>
          <a:p>
            <a:r>
              <a:rPr lang="en-US" dirty="0" smtClean="0"/>
              <a:t>Chocolate and cinnamon</a:t>
            </a:r>
            <a:r>
              <a:rPr lang="en-US" baseline="0" dirty="0" smtClean="0"/>
              <a:t> for breath studies, adorably. </a:t>
            </a:r>
          </a:p>
          <a:p>
            <a:r>
              <a:rPr lang="en-US" baseline="0" dirty="0" smtClean="0"/>
              <a:t>Even rats prefer chocolate chip cookies and M&amp;Ms.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32</a:t>
            </a:fld>
            <a:endParaRPr lang="en-US" dirty="0"/>
          </a:p>
        </p:txBody>
      </p:sp>
    </p:spTree>
    <p:extLst>
      <p:ext uri="{BB962C8B-B14F-4D97-AF65-F5344CB8AC3E}">
        <p14:creationId xmlns:p14="http://schemas.microsoft.com/office/powerpoint/2010/main" val="946179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Pavlovian</a:t>
            </a:r>
            <a:r>
              <a:rPr lang="en-US" baseline="0" dirty="0" smtClean="0"/>
              <a:t> AKA classical conditioning: an unconditioned stimulus (food) produces an unconditioned response (eating). US (food) is paired with a conditional stimulus (CS- buzzer and light). The CS will then produce eating on its own, with eating now being the conditioned response, or CR. The point is that the CS-CR effect is so powerful it works even when the rat has recently eaten normally (and can’t possibly be deficient in nutrients). Think about how this might work with cues in your own life and daily routine!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33</a:t>
            </a:fld>
            <a:endParaRPr lang="en-US" dirty="0"/>
          </a:p>
        </p:txBody>
      </p:sp>
    </p:spTree>
    <p:extLst>
      <p:ext uri="{BB962C8B-B14F-4D97-AF65-F5344CB8AC3E}">
        <p14:creationId xmlns:p14="http://schemas.microsoft.com/office/powerpoint/2010/main" val="2448643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t>
            </a:r>
            <a:r>
              <a:rPr lang="en-US" baseline="0" dirty="0" smtClean="0"/>
              <a:t> NPY = OM NOM NOM</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43</a:t>
            </a:fld>
            <a:endParaRPr lang="en-US" dirty="0"/>
          </a:p>
        </p:txBody>
      </p:sp>
    </p:spTree>
    <p:extLst>
      <p:ext uri="{BB962C8B-B14F-4D97-AF65-F5344CB8AC3E}">
        <p14:creationId xmlns:p14="http://schemas.microsoft.com/office/powerpoint/2010/main" val="650170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Leptin</a:t>
            </a:r>
            <a:r>
              <a:rPr lang="en-US" dirty="0" smtClean="0"/>
              <a:t> is a satiety factor, so makes</a:t>
            </a:r>
            <a:r>
              <a:rPr lang="en-US" baseline="0" dirty="0" smtClean="0"/>
              <a:t> sense it inhibits</a:t>
            </a:r>
            <a:r>
              <a:rPr lang="en-US" dirty="0" smtClean="0"/>
              <a:t> appetite</a:t>
            </a:r>
            <a:r>
              <a:rPr lang="en-US" baseline="0" dirty="0" smtClean="0"/>
              <a:t> inducing NPY/</a:t>
            </a:r>
            <a:r>
              <a:rPr lang="en-US" baseline="0" dirty="0" err="1" smtClean="0"/>
              <a:t>AgRP</a:t>
            </a:r>
            <a:r>
              <a:rPr lang="en-US" baseline="0" dirty="0" smtClean="0"/>
              <a:t> neurons. </a:t>
            </a:r>
          </a:p>
          <a:p>
            <a:r>
              <a:rPr lang="en-US" dirty="0" smtClean="0"/>
              <a:t>Likewise, makes sense those NPY/</a:t>
            </a:r>
            <a:r>
              <a:rPr lang="en-US" dirty="0" err="1" smtClean="0"/>
              <a:t>AgRP</a:t>
            </a:r>
            <a:r>
              <a:rPr lang="en-US" baseline="0" dirty="0" smtClean="0"/>
              <a:t> neurons active </a:t>
            </a:r>
            <a:r>
              <a:rPr lang="en-US" baseline="0" dirty="0" err="1" smtClean="0"/>
              <a:t>orexigenic</a:t>
            </a:r>
            <a:r>
              <a:rPr lang="en-US" baseline="0" dirty="0" smtClean="0"/>
              <a:t> neurons. </a:t>
            </a:r>
          </a:p>
          <a:p>
            <a:r>
              <a:rPr lang="en-US" baseline="0" dirty="0" smtClean="0"/>
              <a:t>Infusion of a tiny dose of </a:t>
            </a:r>
            <a:r>
              <a:rPr lang="en-US" baseline="0" dirty="0" err="1" smtClean="0"/>
              <a:t>AgRP</a:t>
            </a:r>
            <a:r>
              <a:rPr lang="en-US" baseline="0" dirty="0" smtClean="0"/>
              <a:t> into 3</a:t>
            </a:r>
            <a:r>
              <a:rPr lang="en-US" baseline="30000" dirty="0" smtClean="0"/>
              <a:t>rd</a:t>
            </a:r>
            <a:r>
              <a:rPr lang="en-US" baseline="0" dirty="0" smtClean="0"/>
              <a:t> ventricle causes increase in eating that lasts for 6 days.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44</a:t>
            </a:fld>
            <a:endParaRPr lang="en-US" dirty="0"/>
          </a:p>
        </p:txBody>
      </p:sp>
    </p:spTree>
    <p:extLst>
      <p:ext uri="{BB962C8B-B14F-4D97-AF65-F5344CB8AC3E}">
        <p14:creationId xmlns:p14="http://schemas.microsoft.com/office/powerpoint/2010/main" val="2289885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Hey, it’s a technical term…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45</a:t>
            </a:fld>
            <a:endParaRPr lang="en-US" dirty="0"/>
          </a:p>
        </p:txBody>
      </p:sp>
    </p:spTree>
    <p:extLst>
      <p:ext uri="{BB962C8B-B14F-4D97-AF65-F5344CB8AC3E}">
        <p14:creationId xmlns:p14="http://schemas.microsoft.com/office/powerpoint/2010/main" val="422690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12.12!</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7</a:t>
            </a:fld>
            <a:endParaRPr lang="en-US" dirty="0"/>
          </a:p>
        </p:txBody>
      </p:sp>
    </p:spTree>
    <p:extLst>
      <p:ext uri="{BB962C8B-B14F-4D97-AF65-F5344CB8AC3E}">
        <p14:creationId xmlns:p14="http://schemas.microsoft.com/office/powerpoint/2010/main" val="1324413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response gets energy mobilized,</a:t>
            </a:r>
            <a:r>
              <a:rPr lang="en-US" baseline="0" dirty="0" smtClean="0"/>
              <a:t> through adrenaline and noradrenaline, HPA axis including CRH release glucocorticoids like cort partly to help liberate even more energy as it used by actions stimulated by A and NA. </a:t>
            </a:r>
          </a:p>
          <a:p>
            <a:endParaRPr lang="en-US" baseline="0" dirty="0" smtClean="0"/>
          </a:p>
          <a:p>
            <a:r>
              <a:rPr lang="en-US" baseline="0" dirty="0" err="1" smtClean="0"/>
              <a:t>Anorexigenic</a:t>
            </a:r>
            <a:r>
              <a:rPr lang="en-US" baseline="0" dirty="0" smtClean="0"/>
              <a:t>= appetite suppressing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46</a:t>
            </a:fld>
            <a:endParaRPr lang="en-US" dirty="0"/>
          </a:p>
        </p:txBody>
      </p:sp>
    </p:spTree>
    <p:extLst>
      <p:ext uri="{BB962C8B-B14F-4D97-AF65-F5344CB8AC3E}">
        <p14:creationId xmlns:p14="http://schemas.microsoft.com/office/powerpoint/2010/main" val="1185183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MC-4R</a:t>
            </a:r>
            <a:r>
              <a:rPr lang="en-US" baseline="0" dirty="0" smtClean="0"/>
              <a:t> knockout mice get obese!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47</a:t>
            </a:fld>
            <a:endParaRPr lang="en-US" dirty="0"/>
          </a:p>
        </p:txBody>
      </p:sp>
    </p:spTree>
    <p:extLst>
      <p:ext uri="{BB962C8B-B14F-4D97-AF65-F5344CB8AC3E}">
        <p14:creationId xmlns:p14="http://schemas.microsoft.com/office/powerpoint/2010/main" val="2684440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Alpha-MSH binding to MC-4R on MCH/</a:t>
            </a:r>
            <a:r>
              <a:rPr lang="en-US" dirty="0" err="1" smtClean="0"/>
              <a:t>Orexin</a:t>
            </a:r>
            <a:r>
              <a:rPr lang="en-US" baseline="0" dirty="0" smtClean="0"/>
              <a:t> neurons inhibits these appetite-inducing cells. </a:t>
            </a:r>
            <a:r>
              <a:rPr lang="en-US" baseline="0" dirty="0" err="1" smtClean="0"/>
              <a:t>AgRP</a:t>
            </a:r>
            <a:r>
              <a:rPr lang="en-US" baseline="0" dirty="0" smtClean="0"/>
              <a:t> blocks MC-4R thus preventing this </a:t>
            </a:r>
            <a:r>
              <a:rPr lang="en-US" baseline="0" dirty="0" err="1" smtClean="0"/>
              <a:t>inhibtion</a:t>
            </a:r>
            <a:r>
              <a:rPr lang="en-US" baseline="0" dirty="0" smtClean="0"/>
              <a:t> of appetite.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48</a:t>
            </a:fld>
            <a:endParaRPr lang="en-US" dirty="0"/>
          </a:p>
        </p:txBody>
      </p:sp>
    </p:spTree>
    <p:extLst>
      <p:ext uri="{BB962C8B-B14F-4D97-AF65-F5344CB8AC3E}">
        <p14:creationId xmlns:p14="http://schemas.microsoft.com/office/powerpoint/2010/main" val="3201164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53</a:t>
            </a:fld>
            <a:endParaRPr lang="en-US" dirty="0"/>
          </a:p>
        </p:txBody>
      </p:sp>
    </p:spTree>
    <p:extLst>
      <p:ext uri="{BB962C8B-B14F-4D97-AF65-F5344CB8AC3E}">
        <p14:creationId xmlns:p14="http://schemas.microsoft.com/office/powerpoint/2010/main" val="2810954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54</a:t>
            </a:fld>
            <a:endParaRPr lang="en-US" dirty="0"/>
          </a:p>
        </p:txBody>
      </p:sp>
    </p:spTree>
    <p:extLst>
      <p:ext uri="{BB962C8B-B14F-4D97-AF65-F5344CB8AC3E}">
        <p14:creationId xmlns:p14="http://schemas.microsoft.com/office/powerpoint/2010/main" val="2419266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12.29 in text diagrams this nicely.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55</a:t>
            </a:fld>
            <a:endParaRPr lang="en-US" dirty="0"/>
          </a:p>
        </p:txBody>
      </p:sp>
    </p:spTree>
    <p:extLst>
      <p:ext uri="{BB962C8B-B14F-4D97-AF65-F5344CB8AC3E}">
        <p14:creationId xmlns:p14="http://schemas.microsoft.com/office/powerpoint/2010/main" val="3794510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Excessive energy</a:t>
            </a:r>
            <a:r>
              <a:rPr lang="en-US" baseline="0" dirty="0" smtClean="0"/>
              <a:t> consumption accelerates ageing independent of fat? (Lane et al., 2002).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57</a:t>
            </a:fld>
            <a:endParaRPr lang="en-US" dirty="0"/>
          </a:p>
        </p:txBody>
      </p:sp>
    </p:spTree>
    <p:extLst>
      <p:ext uri="{BB962C8B-B14F-4D97-AF65-F5344CB8AC3E}">
        <p14:creationId xmlns:p14="http://schemas.microsoft.com/office/powerpoint/2010/main" val="1681205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SSRIs reduce hunger, eating, and BW. </a:t>
            </a:r>
          </a:p>
          <a:p>
            <a:endParaRPr lang="en-US" dirty="0" smtClean="0"/>
          </a:p>
          <a:p>
            <a:r>
              <a:rPr lang="en-US" dirty="0" smtClean="0"/>
              <a:t>Caf diet: bread</a:t>
            </a:r>
            <a:r>
              <a:rPr lang="en-US" baseline="0" dirty="0" smtClean="0"/>
              <a:t> &amp; chocolate.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61</a:t>
            </a:fld>
            <a:endParaRPr lang="en-US" dirty="0"/>
          </a:p>
        </p:txBody>
      </p:sp>
    </p:spTree>
    <p:extLst>
      <p:ext uri="{BB962C8B-B14F-4D97-AF65-F5344CB8AC3E}">
        <p14:creationId xmlns:p14="http://schemas.microsoft.com/office/powerpoint/2010/main" val="1346599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Tryp-&gt;5-Htryp-&gt;5-HT. </a:t>
            </a:r>
          </a:p>
          <a:p>
            <a:endParaRPr lang="en-US" dirty="0" smtClean="0"/>
          </a:p>
          <a:p>
            <a:r>
              <a:rPr lang="en-US" dirty="0" smtClean="0"/>
              <a:t>Hint:</a:t>
            </a:r>
            <a:r>
              <a:rPr lang="en-US" baseline="0" dirty="0" smtClean="0"/>
              <a:t> think enzymes…</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62</a:t>
            </a:fld>
            <a:endParaRPr lang="en-US" dirty="0"/>
          </a:p>
        </p:txBody>
      </p:sp>
    </p:spTree>
    <p:extLst>
      <p:ext uri="{BB962C8B-B14F-4D97-AF65-F5344CB8AC3E}">
        <p14:creationId xmlns:p14="http://schemas.microsoft.com/office/powerpoint/2010/main" val="3875252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5-HT1B,C -</a:t>
            </a:r>
            <a:r>
              <a:rPr lang="en-US" baseline="0" dirty="0" smtClean="0"/>
              <a:t>R subtypes, for the insanely detail -oriented.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63</a:t>
            </a:fld>
            <a:endParaRPr lang="en-US" dirty="0"/>
          </a:p>
        </p:txBody>
      </p:sp>
    </p:spTree>
    <p:extLst>
      <p:ext uri="{BB962C8B-B14F-4D97-AF65-F5344CB8AC3E}">
        <p14:creationId xmlns:p14="http://schemas.microsoft.com/office/powerpoint/2010/main" val="391251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9</a:t>
            </a:fld>
            <a:endParaRPr lang="en-US" dirty="0"/>
          </a:p>
        </p:txBody>
      </p:sp>
    </p:spTree>
    <p:extLst>
      <p:ext uri="{BB962C8B-B14F-4D97-AF65-F5344CB8AC3E}">
        <p14:creationId xmlns:p14="http://schemas.microsoft.com/office/powerpoint/2010/main" val="2673992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LNAAs </a:t>
            </a:r>
            <a:r>
              <a:rPr lang="en-US" baseline="0" dirty="0" smtClean="0"/>
              <a:t>and TRP compete for BBB passage across LNAA transporter (which carries branched-chain AAs (Valine, Leucine, Isoleucine) and aromatic (TRP, TYR) AAs. Transport is rate-limiting step in blood-brain tissue movement of aas. </a:t>
            </a:r>
          </a:p>
          <a:p>
            <a:r>
              <a:rPr lang="en-US" baseline="0" dirty="0" smtClean="0"/>
              <a:t>Tryptophan-&gt; 5-hydroxytriptophan-&gt; 5-hydroxytriptamine (fig 4.16) </a:t>
            </a:r>
          </a:p>
          <a:p>
            <a:r>
              <a:rPr lang="en-US" baseline="0" dirty="0" smtClean="0"/>
              <a:t>Insulin promotes use of LNAAs by skeletal muscles, leaving relatively more TRP to cross BBB</a:t>
            </a:r>
          </a:p>
          <a:p>
            <a:r>
              <a:rPr lang="en-US" baseline="0" dirty="0" smtClean="0"/>
              <a:t>5-HT neurons project from Raphe to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65</a:t>
            </a:fld>
            <a:endParaRPr lang="en-US" dirty="0"/>
          </a:p>
        </p:txBody>
      </p:sp>
    </p:spTree>
    <p:extLst>
      <p:ext uri="{BB962C8B-B14F-4D97-AF65-F5344CB8AC3E}">
        <p14:creationId xmlns:p14="http://schemas.microsoft.com/office/powerpoint/2010/main" val="714668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Insulin</a:t>
            </a:r>
            <a:r>
              <a:rPr lang="en-US" baseline="0" dirty="0" smtClean="0"/>
              <a:t> presence shunts LNAAs to muscles, allowing more tryp relative to LNAAs than usual to cross bbb. More 5HT = less NPY release.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66</a:t>
            </a:fld>
            <a:endParaRPr lang="en-US" dirty="0"/>
          </a:p>
        </p:txBody>
      </p:sp>
    </p:spTree>
    <p:extLst>
      <p:ext uri="{BB962C8B-B14F-4D97-AF65-F5344CB8AC3E}">
        <p14:creationId xmlns:p14="http://schemas.microsoft.com/office/powerpoint/2010/main" val="1963305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67</a:t>
            </a:fld>
            <a:endParaRPr lang="en-US" dirty="0"/>
          </a:p>
        </p:txBody>
      </p:sp>
    </p:spTree>
    <p:extLst>
      <p:ext uri="{BB962C8B-B14F-4D97-AF65-F5344CB8AC3E}">
        <p14:creationId xmlns:p14="http://schemas.microsoft.com/office/powerpoint/2010/main" val="194066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10</a:t>
            </a:fld>
            <a:endParaRPr lang="en-US" dirty="0"/>
          </a:p>
        </p:txBody>
      </p:sp>
    </p:spTree>
    <p:extLst>
      <p:ext uri="{BB962C8B-B14F-4D97-AF65-F5344CB8AC3E}">
        <p14:creationId xmlns:p14="http://schemas.microsoft.com/office/powerpoint/2010/main" val="149344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Glucose can only be taken up by cells outside</a:t>
            </a:r>
            <a:r>
              <a:rPr lang="en-US" baseline="0" dirty="0" smtClean="0"/>
              <a:t> the brain by using a glucose transporter, which requires insulin to work.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11</a:t>
            </a:fld>
            <a:endParaRPr lang="en-US" dirty="0"/>
          </a:p>
        </p:txBody>
      </p:sp>
    </p:spTree>
    <p:extLst>
      <p:ext uri="{BB962C8B-B14F-4D97-AF65-F5344CB8AC3E}">
        <p14:creationId xmlns:p14="http://schemas.microsoft.com/office/powerpoint/2010/main" val="100477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Fats</a:t>
            </a:r>
            <a:r>
              <a:rPr lang="en-US" baseline="0" dirty="0" smtClean="0"/>
              <a:t> are triglycerides, broken down by glucagon into glycerol and fatty acids. The body uses fatty acids, while glycerol is is turned into glucose by the liver, and this glucose is used by the brain.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12</a:t>
            </a:fld>
            <a:endParaRPr lang="en-US" dirty="0"/>
          </a:p>
        </p:txBody>
      </p:sp>
    </p:spTree>
    <p:extLst>
      <p:ext uri="{BB962C8B-B14F-4D97-AF65-F5344CB8AC3E}">
        <p14:creationId xmlns:p14="http://schemas.microsoft.com/office/powerpoint/2010/main" val="418629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GLUT4 is an</a:t>
            </a:r>
            <a:r>
              <a:rPr lang="en-US" baseline="0" dirty="0" smtClean="0"/>
              <a:t> insulin transporter found in many tissues, including brain regions like the hippocampus</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13</a:t>
            </a:fld>
            <a:endParaRPr lang="en-US" dirty="0"/>
          </a:p>
        </p:txBody>
      </p:sp>
    </p:spTree>
    <p:extLst>
      <p:ext uri="{BB962C8B-B14F-4D97-AF65-F5344CB8AC3E}">
        <p14:creationId xmlns:p14="http://schemas.microsoft.com/office/powerpoint/2010/main" val="427281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Ingest more energy</a:t>
            </a:r>
            <a:r>
              <a:rPr lang="en-US" baseline="0" dirty="0" smtClean="0"/>
              <a:t> than expend, you gain body weight, and vice versa. </a:t>
            </a:r>
            <a:endParaRPr lang="en-US" dirty="0"/>
          </a:p>
        </p:txBody>
      </p:sp>
      <p:sp>
        <p:nvSpPr>
          <p:cNvPr id="4" name="Slide Number Placeholder 3"/>
          <p:cNvSpPr>
            <a:spLocks noGrp="1"/>
          </p:cNvSpPr>
          <p:nvPr>
            <p:ph type="sldNum" sz="quarter" idx="10"/>
          </p:nvPr>
        </p:nvSpPr>
        <p:spPr/>
        <p:txBody>
          <a:bodyPr/>
          <a:lstStyle/>
          <a:p>
            <a:fld id="{6D43D7FF-BCFD-9B41-A6F2-828847550222}" type="slidenum">
              <a:rPr lang="en-US" smtClean="0"/>
              <a:t>14</a:t>
            </a:fld>
            <a:endParaRPr lang="en-US" dirty="0"/>
          </a:p>
        </p:txBody>
      </p:sp>
    </p:spTree>
    <p:extLst>
      <p:ext uri="{BB962C8B-B14F-4D97-AF65-F5344CB8AC3E}">
        <p14:creationId xmlns:p14="http://schemas.microsoft.com/office/powerpoint/2010/main" val="277749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232497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208324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164677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369928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50577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164724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392157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261189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195293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339539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287AA7C-8D5D-FA4A-8CB5-ADA2D212523B}" type="datetimeFigureOut">
              <a:rPr lang="en-US" smtClean="0"/>
              <a:t>3/10/2014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713AB5-E9FD-F940-B8E1-AA259AE731C7}" type="slidenum">
              <a:rPr lang="en-US" smtClean="0"/>
              <a:t>‹#›</a:t>
            </a:fld>
            <a:endParaRPr lang="en-US" dirty="0"/>
          </a:p>
        </p:txBody>
      </p:sp>
    </p:spTree>
    <p:extLst>
      <p:ext uri="{BB962C8B-B14F-4D97-AF65-F5344CB8AC3E}">
        <p14:creationId xmlns:p14="http://schemas.microsoft.com/office/powerpoint/2010/main" val="248592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7AA7C-8D5D-FA4A-8CB5-ADA2D212523B}" type="datetimeFigureOut">
              <a:rPr lang="en-US" smtClean="0"/>
              <a:t>3/10/2014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13AB5-E9FD-F940-B8E1-AA259AE731C7}" type="slidenum">
              <a:rPr lang="en-US" smtClean="0"/>
              <a:t>‹#›</a:t>
            </a:fld>
            <a:endParaRPr lang="en-US" dirty="0"/>
          </a:p>
        </p:txBody>
      </p:sp>
    </p:spTree>
    <p:extLst>
      <p:ext uri="{BB962C8B-B14F-4D97-AF65-F5344CB8AC3E}">
        <p14:creationId xmlns:p14="http://schemas.microsoft.com/office/powerpoint/2010/main" val="325189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urier"/>
                <a:cs typeface="Courier"/>
              </a:rPr>
              <a:t>Ingestive Behaviour</a:t>
            </a:r>
            <a:br>
              <a:rPr lang="en-US" dirty="0" smtClean="0">
                <a:latin typeface="Courier"/>
                <a:cs typeface="Courier"/>
              </a:rPr>
            </a:br>
            <a:r>
              <a:rPr lang="en-US" dirty="0" smtClean="0">
                <a:latin typeface="Courier"/>
                <a:cs typeface="Courier"/>
              </a:rPr>
              <a:t>Chapter 12</a:t>
            </a:r>
            <a:endParaRPr lang="en-US" dirty="0">
              <a:latin typeface="Courier"/>
              <a:cs typeface="Courier"/>
            </a:endParaRPr>
          </a:p>
        </p:txBody>
      </p:sp>
      <p:sp>
        <p:nvSpPr>
          <p:cNvPr id="3" name="Subtitle 2"/>
          <p:cNvSpPr>
            <a:spLocks noGrp="1"/>
          </p:cNvSpPr>
          <p:nvPr>
            <p:ph type="subTitle" idx="1"/>
          </p:nvPr>
        </p:nvSpPr>
        <p:spPr/>
        <p:txBody>
          <a:bodyPr/>
          <a:lstStyle/>
          <a:p>
            <a:r>
              <a:rPr lang="en-US" dirty="0" smtClean="0">
                <a:latin typeface="Courier"/>
                <a:cs typeface="Courier"/>
              </a:rPr>
              <a:t>PSYC 3801 </a:t>
            </a:r>
          </a:p>
          <a:p>
            <a:r>
              <a:rPr lang="en-US" dirty="0" smtClean="0">
                <a:latin typeface="Courier"/>
                <a:cs typeface="Courier"/>
              </a:rPr>
              <a:t>11 March, 2014</a:t>
            </a:r>
            <a:endParaRPr lang="en-US" dirty="0">
              <a:latin typeface="Courier"/>
              <a:cs typeface="Courier"/>
            </a:endParaRPr>
          </a:p>
        </p:txBody>
      </p:sp>
    </p:spTree>
    <p:extLst>
      <p:ext uri="{BB962C8B-B14F-4D97-AF65-F5344CB8AC3E}">
        <p14:creationId xmlns:p14="http://schemas.microsoft.com/office/powerpoint/2010/main" val="307556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C&amp;A Phases: Insulin </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During </a:t>
            </a:r>
            <a:r>
              <a:rPr lang="en-US" sz="2400" b="1" dirty="0" smtClean="0">
                <a:latin typeface="Courier"/>
                <a:cs typeface="Courier"/>
              </a:rPr>
              <a:t>C</a:t>
            </a:r>
            <a:r>
              <a:rPr lang="en-US" sz="2400" dirty="0" smtClean="0">
                <a:latin typeface="Courier"/>
                <a:cs typeface="Courier"/>
              </a:rPr>
              <a:t> phase, Insulin’s function is to </a:t>
            </a:r>
            <a:r>
              <a:rPr lang="en-US" sz="2400" b="1" dirty="0" smtClean="0">
                <a:latin typeface="Courier"/>
                <a:cs typeface="Courier"/>
              </a:rPr>
              <a:t>lower the amount of fuels </a:t>
            </a:r>
            <a:r>
              <a:rPr lang="en-US" sz="2400" dirty="0" smtClean="0">
                <a:latin typeface="Courier"/>
                <a:cs typeface="Courier"/>
              </a:rPr>
              <a:t>(e.g., glucose) in the bloodstream in anticipation of fuel influx from the coming meal. </a:t>
            </a:r>
          </a:p>
          <a:p>
            <a:endParaRPr lang="en-US" sz="2400" dirty="0">
              <a:latin typeface="Courier"/>
              <a:cs typeface="Courier"/>
            </a:endParaRPr>
          </a:p>
          <a:p>
            <a:r>
              <a:rPr lang="en-US" sz="2400" dirty="0" smtClean="0">
                <a:latin typeface="Courier"/>
                <a:cs typeface="Courier"/>
              </a:rPr>
              <a:t>During </a:t>
            </a:r>
            <a:r>
              <a:rPr lang="en-US" sz="2400" b="1" dirty="0" smtClean="0">
                <a:latin typeface="Courier"/>
                <a:cs typeface="Courier"/>
              </a:rPr>
              <a:t>A</a:t>
            </a:r>
            <a:r>
              <a:rPr lang="en-US" sz="2400" dirty="0" smtClean="0">
                <a:latin typeface="Courier"/>
                <a:cs typeface="Courier"/>
              </a:rPr>
              <a:t> Phase, Insulin’s function is to </a:t>
            </a:r>
            <a:r>
              <a:rPr lang="en-US" sz="2400" b="1" dirty="0" smtClean="0">
                <a:latin typeface="Courier"/>
                <a:cs typeface="Courier"/>
              </a:rPr>
              <a:t>minimize</a:t>
            </a:r>
            <a:r>
              <a:rPr lang="en-US" sz="2400" dirty="0" smtClean="0">
                <a:latin typeface="Courier"/>
                <a:cs typeface="Courier"/>
              </a:rPr>
              <a:t> the increasing amount of these fuels by </a:t>
            </a:r>
            <a:r>
              <a:rPr lang="en-US" sz="2400" b="1" dirty="0" smtClean="0">
                <a:latin typeface="Courier"/>
                <a:cs typeface="Courier"/>
              </a:rPr>
              <a:t>using and storing them</a:t>
            </a:r>
            <a:r>
              <a:rPr lang="en-US" sz="2400" dirty="0" smtClean="0">
                <a:latin typeface="Courier"/>
                <a:cs typeface="Courier"/>
              </a:rPr>
              <a:t>. </a:t>
            </a:r>
            <a:endParaRPr lang="en-US" sz="2400" dirty="0">
              <a:latin typeface="Courier"/>
              <a:cs typeface="Courier"/>
            </a:endParaRPr>
          </a:p>
        </p:txBody>
      </p:sp>
    </p:spTree>
    <p:extLst>
      <p:ext uri="{BB962C8B-B14F-4D97-AF65-F5344CB8AC3E}">
        <p14:creationId xmlns:p14="http://schemas.microsoft.com/office/powerpoint/2010/main" val="382081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The A phase: nutrient fates</a:t>
            </a:r>
            <a:endParaRPr lang="en-US" dirty="0">
              <a:latin typeface="Courier"/>
              <a:cs typeface="Courier"/>
            </a:endParaRPr>
          </a:p>
        </p:txBody>
      </p:sp>
      <p:sp>
        <p:nvSpPr>
          <p:cNvPr id="3" name="Content Placeholder 2"/>
          <p:cNvSpPr>
            <a:spLocks noGrp="1"/>
          </p:cNvSpPr>
          <p:nvPr>
            <p:ph idx="1"/>
          </p:nvPr>
        </p:nvSpPr>
        <p:spPr/>
        <p:txBody>
          <a:bodyPr>
            <a:normAutofit fontScale="92500" lnSpcReduction="20000"/>
          </a:bodyPr>
          <a:lstStyle/>
          <a:p>
            <a:r>
              <a:rPr lang="en-US" sz="2400" dirty="0" smtClean="0">
                <a:latin typeface="Courier"/>
                <a:cs typeface="Courier"/>
              </a:rPr>
              <a:t>As nutrients are absorbed, BGL rises. Rise is detected by the brain. </a:t>
            </a:r>
          </a:p>
          <a:p>
            <a:pPr marL="457200" lvl="1" indent="0">
              <a:buNone/>
            </a:pPr>
            <a:r>
              <a:rPr lang="en-US" sz="2000" dirty="0" smtClean="0">
                <a:latin typeface="Courier"/>
                <a:ea typeface="Wingdings"/>
                <a:cs typeface="Courier"/>
                <a:sym typeface="Wingdings"/>
              </a:rPr>
              <a:t>= </a:t>
            </a:r>
            <a:r>
              <a:rPr lang="en-US" sz="2000" dirty="0" smtClean="0">
                <a:latin typeface="Wingdings"/>
                <a:ea typeface="Wingdings"/>
                <a:cs typeface="Wingdings"/>
                <a:sym typeface="Wingdings"/>
              </a:rPr>
              <a:t></a:t>
            </a:r>
            <a:r>
              <a:rPr lang="en-US" sz="2000" dirty="0" smtClean="0">
                <a:latin typeface="Courier"/>
                <a:cs typeface="Courier"/>
              </a:rPr>
              <a:t>sympathetic and </a:t>
            </a:r>
            <a:r>
              <a:rPr lang="en-US" sz="2000" dirty="0" smtClean="0">
                <a:latin typeface="Wingdings"/>
                <a:ea typeface="Wingdings"/>
                <a:cs typeface="Wingdings"/>
                <a:sym typeface="Wingdings"/>
              </a:rPr>
              <a:t> </a:t>
            </a:r>
            <a:r>
              <a:rPr lang="en-US" sz="2000" dirty="0" smtClean="0">
                <a:latin typeface="Courier"/>
                <a:cs typeface="Courier"/>
              </a:rPr>
              <a:t>parasympathetic activity. </a:t>
            </a:r>
          </a:p>
          <a:p>
            <a:endParaRPr lang="en-US" sz="2400" dirty="0" smtClean="0">
              <a:latin typeface="Courier"/>
              <a:cs typeface="Courier"/>
            </a:endParaRPr>
          </a:p>
          <a:p>
            <a:r>
              <a:rPr lang="en-US" sz="2400" dirty="0" smtClean="0">
                <a:latin typeface="Courier"/>
                <a:cs typeface="Courier"/>
              </a:rPr>
              <a:t>This change tells the pancreas to stop glucagon release, start insulin release.</a:t>
            </a:r>
          </a:p>
          <a:p>
            <a:endParaRPr lang="en-US" sz="2400" dirty="0" smtClean="0">
              <a:latin typeface="Courier"/>
              <a:cs typeface="Courier"/>
            </a:endParaRPr>
          </a:p>
          <a:p>
            <a:r>
              <a:rPr lang="en-US" sz="2400" dirty="0" smtClean="0">
                <a:latin typeface="Courier"/>
                <a:cs typeface="Courier"/>
              </a:rPr>
              <a:t>Insulin lets body cells use glucose as fuel. Extra glucose converted to glycogen, which fills </a:t>
            </a:r>
            <a:r>
              <a:rPr lang="en-US" sz="2400" b="1" dirty="0" smtClean="0">
                <a:latin typeface="Courier"/>
                <a:cs typeface="Courier"/>
              </a:rPr>
              <a:t>short-term reservoir</a:t>
            </a:r>
            <a:r>
              <a:rPr lang="en-US" sz="2400" dirty="0" smtClean="0">
                <a:latin typeface="Courier"/>
                <a:cs typeface="Courier"/>
              </a:rPr>
              <a:t>. </a:t>
            </a:r>
          </a:p>
          <a:p>
            <a:endParaRPr lang="en-US" sz="2400" dirty="0" smtClean="0">
              <a:latin typeface="Courier"/>
              <a:cs typeface="Courier"/>
            </a:endParaRPr>
          </a:p>
          <a:p>
            <a:r>
              <a:rPr lang="en-US" sz="2400" dirty="0" smtClean="0">
                <a:latin typeface="Courier"/>
                <a:cs typeface="Courier"/>
              </a:rPr>
              <a:t>Some AAs are used to build proteins and peptides, rest are converted to fats, stored in adipose tissue </a:t>
            </a:r>
            <a:r>
              <a:rPr lang="en-US" sz="2400" b="1" dirty="0" smtClean="0">
                <a:latin typeface="Courier"/>
                <a:cs typeface="Courier"/>
              </a:rPr>
              <a:t>(long-term reservoir) </a:t>
            </a:r>
            <a:endParaRPr lang="en-US" sz="2400" b="1" dirty="0">
              <a:latin typeface="Courier"/>
              <a:cs typeface="Courier"/>
            </a:endParaRPr>
          </a:p>
        </p:txBody>
      </p:sp>
    </p:spTree>
    <p:extLst>
      <p:ext uri="{BB962C8B-B14F-4D97-AF65-F5344CB8AC3E}">
        <p14:creationId xmlns:p14="http://schemas.microsoft.com/office/powerpoint/2010/main" val="280321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The F Phase: </a:t>
            </a:r>
            <a:r>
              <a:rPr lang="en-US" dirty="0" smtClean="0">
                <a:latin typeface="Wingdings"/>
                <a:ea typeface="Wingdings"/>
                <a:cs typeface="Wingdings"/>
                <a:sym typeface="Wingdings"/>
              </a:rPr>
              <a:t></a:t>
            </a:r>
            <a:r>
              <a:rPr lang="en-US" dirty="0">
                <a:latin typeface="Courier"/>
                <a:cs typeface="Courier"/>
                <a:sym typeface="Wingdings"/>
              </a:rPr>
              <a:t> </a:t>
            </a:r>
            <a:r>
              <a:rPr lang="en-US" dirty="0" smtClean="0">
                <a:latin typeface="Courier"/>
                <a:cs typeface="Courier"/>
              </a:rPr>
              <a:t>Glucagon</a:t>
            </a:r>
            <a:endParaRPr lang="en-US" dirty="0">
              <a:latin typeface="Courier"/>
              <a:cs typeface="Courier"/>
            </a:endParaRPr>
          </a:p>
        </p:txBody>
      </p:sp>
      <p:sp>
        <p:nvSpPr>
          <p:cNvPr id="3" name="Content Placeholder 2"/>
          <p:cNvSpPr>
            <a:spLocks noGrp="1"/>
          </p:cNvSpPr>
          <p:nvPr>
            <p:ph idx="1"/>
          </p:nvPr>
        </p:nvSpPr>
        <p:spPr/>
        <p:txBody>
          <a:bodyPr>
            <a:normAutofit fontScale="77500" lnSpcReduction="20000"/>
          </a:bodyPr>
          <a:lstStyle/>
          <a:p>
            <a:r>
              <a:rPr lang="en-US" sz="2400" dirty="0" smtClean="0">
                <a:latin typeface="Courier"/>
                <a:cs typeface="Courier"/>
              </a:rPr>
              <a:t>A </a:t>
            </a:r>
            <a:r>
              <a:rPr lang="en-US" sz="2400" b="1" dirty="0" smtClean="0">
                <a:latin typeface="Courier"/>
                <a:cs typeface="Courier"/>
              </a:rPr>
              <a:t>fall in BGL </a:t>
            </a:r>
            <a:r>
              <a:rPr lang="en-US" sz="2400" dirty="0" smtClean="0">
                <a:latin typeface="Courier"/>
                <a:cs typeface="Courier"/>
              </a:rPr>
              <a:t>causes the pancreas to stop releasing insulin and to release glucagon. </a:t>
            </a:r>
          </a:p>
          <a:p>
            <a:endParaRPr lang="en-US" sz="2400" dirty="0" smtClean="0">
              <a:latin typeface="Courier"/>
              <a:cs typeface="Courier"/>
            </a:endParaRPr>
          </a:p>
          <a:p>
            <a:r>
              <a:rPr lang="en-US" sz="2400" dirty="0" smtClean="0">
                <a:latin typeface="Courier"/>
                <a:cs typeface="Courier"/>
              </a:rPr>
              <a:t>High glucagon levels promote:</a:t>
            </a:r>
          </a:p>
          <a:p>
            <a:pPr marL="0" indent="0">
              <a:buNone/>
            </a:pPr>
            <a:r>
              <a:rPr lang="en-US" sz="2400" dirty="0" smtClean="0">
                <a:latin typeface="Courier"/>
                <a:cs typeface="Courier"/>
              </a:rPr>
              <a:t> </a:t>
            </a:r>
          </a:p>
          <a:p>
            <a:pPr lvl="1"/>
            <a:r>
              <a:rPr lang="en-US" sz="2000" dirty="0" smtClean="0">
                <a:latin typeface="Courier"/>
                <a:cs typeface="Courier"/>
              </a:rPr>
              <a:t>conversion of fats to free fatty acids, use of FFAs as energy source. </a:t>
            </a:r>
          </a:p>
          <a:p>
            <a:pPr marL="457200" lvl="1" indent="0">
              <a:buNone/>
            </a:pPr>
            <a:endParaRPr lang="en-US" sz="2000" dirty="0" smtClean="0">
              <a:latin typeface="Courier"/>
              <a:cs typeface="Courier"/>
            </a:endParaRPr>
          </a:p>
          <a:p>
            <a:pPr lvl="1"/>
            <a:r>
              <a:rPr lang="en-US" sz="2000" dirty="0" smtClean="0">
                <a:latin typeface="Courier"/>
                <a:cs typeface="Courier"/>
              </a:rPr>
              <a:t>Conversion of glycogen to glucose,</a:t>
            </a:r>
            <a:r>
              <a:rPr lang="en-US" sz="2000" dirty="0">
                <a:latin typeface="Courier"/>
                <a:cs typeface="Courier"/>
              </a:rPr>
              <a:t> </a:t>
            </a:r>
            <a:r>
              <a:rPr lang="en-US" sz="2000" dirty="0" smtClean="0">
                <a:latin typeface="Courier"/>
                <a:cs typeface="Courier"/>
              </a:rPr>
              <a:t>FFAs to ketones, and protein to glucose. </a:t>
            </a:r>
          </a:p>
          <a:p>
            <a:pPr marL="457200" lvl="1" indent="0">
              <a:buNone/>
            </a:pPr>
            <a:endParaRPr lang="en-US" sz="2400" dirty="0">
              <a:latin typeface="Courier"/>
              <a:cs typeface="Courier"/>
            </a:endParaRPr>
          </a:p>
          <a:p>
            <a:r>
              <a:rPr lang="en-US" sz="2400" dirty="0" smtClean="0">
                <a:latin typeface="Courier"/>
                <a:cs typeface="Courier"/>
              </a:rPr>
              <a:t>Without high levels of insulin, glucose can’t enter most cells (this saves the glucose for the brain). </a:t>
            </a:r>
          </a:p>
          <a:p>
            <a:endParaRPr lang="en-US" sz="2400" dirty="0" smtClean="0">
              <a:latin typeface="Courier"/>
              <a:cs typeface="Courier"/>
            </a:endParaRPr>
          </a:p>
          <a:p>
            <a:pPr lvl="1"/>
            <a:r>
              <a:rPr lang="en-US" sz="2000" dirty="0" smtClean="0">
                <a:latin typeface="Courier"/>
                <a:cs typeface="Courier"/>
              </a:rPr>
              <a:t>Body cells live off fatty acids (glucagon tells fat cells to break down triglycerides into fatty acids and glycerol. Body cells live off FAs, brain gets glycerol). </a:t>
            </a:r>
          </a:p>
          <a:p>
            <a:endParaRPr lang="en-US" sz="2400" dirty="0" smtClean="0">
              <a:latin typeface="Courier"/>
              <a:cs typeface="Courier"/>
            </a:endParaRPr>
          </a:p>
        </p:txBody>
      </p:sp>
    </p:spTree>
    <p:extLst>
      <p:ext uri="{BB962C8B-B14F-4D97-AF65-F5344CB8AC3E}">
        <p14:creationId xmlns:p14="http://schemas.microsoft.com/office/powerpoint/2010/main" val="32376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Glucose needs insulin binding to enter cells</a:t>
            </a:r>
            <a:endParaRPr lang="en-US" dirty="0">
              <a:latin typeface="Courier"/>
              <a:cs typeface="Courier"/>
            </a:endParaRPr>
          </a:p>
        </p:txBody>
      </p:sp>
      <p:pic>
        <p:nvPicPr>
          <p:cNvPr id="4" name="Picture 3" descr="7AzKEYDD.jpg"/>
          <p:cNvPicPr>
            <a:picLocks noChangeAspect="1"/>
          </p:cNvPicPr>
          <p:nvPr/>
        </p:nvPicPr>
        <p:blipFill>
          <a:blip r:embed="rId3">
            <a:extLst>
              <a:ext uri="{BEBA8EAE-BF5A-486C-A8C5-ECC9F3942E4B}">
                <a14:imgProps xmlns:a14="http://schemas.microsoft.com/office/drawing/2010/main">
                  <a14:imgLayer r:embed="rId4">
                    <a14:imgEffect>
                      <a14:artisticPhotocopy/>
                    </a14:imgEffect>
                    <a14:imgEffect>
                      <a14:saturation sat="0"/>
                    </a14:imgEffect>
                  </a14:imgLayer>
                </a14:imgProps>
              </a:ext>
              <a:ext uri="{28A0092B-C50C-407E-A947-70E740481C1C}">
                <a14:useLocalDpi xmlns:a14="http://schemas.microsoft.com/office/drawing/2010/main" val="0"/>
              </a:ext>
            </a:extLst>
          </a:blip>
          <a:stretch>
            <a:fillRect/>
          </a:stretch>
        </p:blipFill>
        <p:spPr>
          <a:xfrm>
            <a:off x="1352177" y="1972608"/>
            <a:ext cx="6350000" cy="3644900"/>
          </a:xfrm>
          <a:prstGeom prst="rect">
            <a:avLst/>
          </a:prstGeom>
        </p:spPr>
      </p:pic>
    </p:spTree>
    <p:extLst>
      <p:ext uri="{BB962C8B-B14F-4D97-AF65-F5344CB8AC3E}">
        <p14:creationId xmlns:p14="http://schemas.microsoft.com/office/powerpoint/2010/main" val="95047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What starts a meal?</a:t>
            </a:r>
            <a:endParaRPr lang="en-US" dirty="0">
              <a:latin typeface="Courier"/>
              <a:cs typeface="Courier"/>
            </a:endParaRPr>
          </a:p>
        </p:txBody>
      </p:sp>
      <p:sp>
        <p:nvSpPr>
          <p:cNvPr id="3" name="Content Placeholder 2"/>
          <p:cNvSpPr>
            <a:spLocks noGrp="1"/>
          </p:cNvSpPr>
          <p:nvPr>
            <p:ph idx="1"/>
          </p:nvPr>
        </p:nvSpPr>
        <p:spPr/>
        <p:txBody>
          <a:bodyPr>
            <a:normAutofit fontScale="92500" lnSpcReduction="10000"/>
          </a:bodyPr>
          <a:lstStyle/>
          <a:p>
            <a:r>
              <a:rPr lang="en-US" sz="2400" b="1" dirty="0">
                <a:latin typeface="Courier"/>
                <a:cs typeface="Courier"/>
              </a:rPr>
              <a:t>Hunger</a:t>
            </a:r>
            <a:r>
              <a:rPr lang="en-US" sz="2400" dirty="0">
                <a:latin typeface="Courier"/>
                <a:cs typeface="Courier"/>
              </a:rPr>
              <a:t> is the internal state of an animal seeking food. </a:t>
            </a:r>
            <a:endParaRPr lang="en-US" sz="2400" dirty="0" smtClean="0">
              <a:latin typeface="Courier"/>
              <a:cs typeface="Courier"/>
            </a:endParaRPr>
          </a:p>
          <a:p>
            <a:endParaRPr lang="en-US" sz="2400" dirty="0">
              <a:latin typeface="Courier"/>
              <a:cs typeface="Courier"/>
            </a:endParaRPr>
          </a:p>
          <a:p>
            <a:r>
              <a:rPr lang="en-US" sz="2400" dirty="0" smtClean="0">
                <a:latin typeface="Courier"/>
                <a:cs typeface="Courier"/>
              </a:rPr>
              <a:t>The main purpose of hunger: increase the probability of eating.</a:t>
            </a:r>
          </a:p>
          <a:p>
            <a:endParaRPr lang="en-US" sz="2400" dirty="0">
              <a:latin typeface="Courier"/>
              <a:cs typeface="Courier"/>
            </a:endParaRPr>
          </a:p>
          <a:p>
            <a:r>
              <a:rPr lang="en-US" sz="2400" dirty="0" smtClean="0">
                <a:latin typeface="Courier"/>
                <a:cs typeface="Courier"/>
              </a:rPr>
              <a:t>main purpose of eating: supply the body with building blocks </a:t>
            </a:r>
            <a:r>
              <a:rPr lang="en-US" sz="2400" dirty="0">
                <a:latin typeface="Courier"/>
                <a:cs typeface="Courier"/>
              </a:rPr>
              <a:t>&amp;</a:t>
            </a:r>
            <a:r>
              <a:rPr lang="en-US" sz="2400" dirty="0" smtClean="0">
                <a:latin typeface="Courier"/>
                <a:cs typeface="Courier"/>
              </a:rPr>
              <a:t> energy needed to survive and function. </a:t>
            </a:r>
          </a:p>
          <a:p>
            <a:pPr marL="0" indent="0">
              <a:buNone/>
            </a:pPr>
            <a:endParaRPr lang="en-US" sz="2400" dirty="0" smtClean="0">
              <a:latin typeface="Courier"/>
              <a:cs typeface="Courier"/>
            </a:endParaRPr>
          </a:p>
          <a:p>
            <a:r>
              <a:rPr lang="en-US" sz="2400" dirty="0" smtClean="0">
                <a:latin typeface="Courier"/>
                <a:cs typeface="Courier"/>
              </a:rPr>
              <a:t>Keeping a stable body weight requires a balance between food intake and energy expenditure (kcal in, kcal out). </a:t>
            </a:r>
            <a:endParaRPr lang="en-US" dirty="0"/>
          </a:p>
        </p:txBody>
      </p:sp>
    </p:spTree>
    <p:extLst>
      <p:ext uri="{BB962C8B-B14F-4D97-AF65-F5344CB8AC3E}">
        <p14:creationId xmlns:p14="http://schemas.microsoft.com/office/powerpoint/2010/main" val="357374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What starts a meal?</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Environmental signals </a:t>
            </a:r>
          </a:p>
          <a:p>
            <a:pPr marL="0" indent="0">
              <a:buNone/>
            </a:pPr>
            <a:r>
              <a:rPr lang="en-US" sz="2400" dirty="0">
                <a:latin typeface="Courier"/>
                <a:cs typeface="Courier"/>
              </a:rPr>
              <a:t>	</a:t>
            </a:r>
            <a:r>
              <a:rPr lang="en-US" sz="2400" dirty="0" smtClean="0">
                <a:latin typeface="Courier"/>
                <a:cs typeface="Courier"/>
              </a:rPr>
              <a:t>– </a:t>
            </a:r>
            <a:r>
              <a:rPr lang="en-US" sz="2400" dirty="0">
                <a:latin typeface="Courier"/>
                <a:cs typeface="Courier"/>
              </a:rPr>
              <a:t>S</a:t>
            </a:r>
            <a:r>
              <a:rPr lang="en-US" sz="2400" dirty="0" smtClean="0">
                <a:latin typeface="Courier"/>
                <a:cs typeface="Courier"/>
              </a:rPr>
              <a:t>ights, smells, and conditioned    	routines (</a:t>
            </a:r>
            <a:r>
              <a:rPr lang="en-US" sz="2400" b="1" dirty="0" smtClean="0">
                <a:latin typeface="Courier"/>
                <a:cs typeface="Courier"/>
              </a:rPr>
              <a:t>C phase </a:t>
            </a:r>
            <a:r>
              <a:rPr lang="en-US" sz="2400" dirty="0" smtClean="0">
                <a:latin typeface="Courier"/>
                <a:cs typeface="Courier"/>
              </a:rPr>
              <a:t>head factors) can start 	a meal.</a:t>
            </a:r>
          </a:p>
        </p:txBody>
      </p:sp>
      <p:pic>
        <p:nvPicPr>
          <p:cNvPr id="5" name="Picture 4"/>
          <p:cNvPicPr>
            <a:picLocks noChangeAspect="1"/>
          </p:cNvPicPr>
          <p:nvPr/>
        </p:nvPicPr>
        <p:blipFill>
          <a:blip r:embed="rId3"/>
          <a:stretch>
            <a:fillRect/>
          </a:stretch>
        </p:blipFill>
        <p:spPr>
          <a:xfrm>
            <a:off x="3583095" y="3095585"/>
            <a:ext cx="2410082" cy="3219350"/>
          </a:xfrm>
          <a:prstGeom prst="rect">
            <a:avLst/>
          </a:prstGeom>
        </p:spPr>
      </p:pic>
    </p:spTree>
    <p:extLst>
      <p:ext uri="{BB962C8B-B14F-4D97-AF65-F5344CB8AC3E}">
        <p14:creationId xmlns:p14="http://schemas.microsoft.com/office/powerpoint/2010/main" val="4092177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Starting a meal: environmental signals</a:t>
            </a:r>
            <a:endParaRPr lang="en-US" dirty="0">
              <a:latin typeface="Courier"/>
              <a:cs typeface="Courier"/>
            </a:endParaRPr>
          </a:p>
        </p:txBody>
      </p:sp>
      <p:sp>
        <p:nvSpPr>
          <p:cNvPr id="3" name="Content Placeholder 2"/>
          <p:cNvSpPr>
            <a:spLocks noGrp="1"/>
          </p:cNvSpPr>
          <p:nvPr>
            <p:ph idx="1"/>
          </p:nvPr>
        </p:nvSpPr>
        <p:spPr/>
        <p:txBody>
          <a:bodyPr>
            <a:normAutofit fontScale="92500" lnSpcReduction="10000"/>
          </a:bodyPr>
          <a:lstStyle/>
          <a:p>
            <a:r>
              <a:rPr lang="en-US" sz="2400" dirty="0" smtClean="0">
                <a:latin typeface="Courier"/>
                <a:cs typeface="Courier"/>
              </a:rPr>
              <a:t>In the past, starvation was a much greater threat to survival than overeating. </a:t>
            </a:r>
          </a:p>
          <a:p>
            <a:endParaRPr lang="en-US" sz="2400" dirty="0" smtClean="0">
              <a:latin typeface="Courier"/>
              <a:cs typeface="Courier"/>
            </a:endParaRPr>
          </a:p>
          <a:p>
            <a:r>
              <a:rPr lang="en-US" sz="2400" dirty="0">
                <a:latin typeface="Courier"/>
                <a:cs typeface="Courier"/>
              </a:rPr>
              <a:t>T</a:t>
            </a:r>
            <a:r>
              <a:rPr lang="en-US" sz="2400" dirty="0" smtClean="0">
                <a:latin typeface="Courier"/>
                <a:cs typeface="Courier"/>
              </a:rPr>
              <a:t>endency to overeat in times of plenty = reserve to be drawn on in times of scarcity. </a:t>
            </a:r>
          </a:p>
          <a:p>
            <a:endParaRPr lang="en-US" sz="2400" dirty="0" smtClean="0">
              <a:latin typeface="Courier"/>
              <a:cs typeface="Courier"/>
            </a:endParaRPr>
          </a:p>
          <a:p>
            <a:r>
              <a:rPr lang="en-US" sz="2400" dirty="0" smtClean="0">
                <a:latin typeface="Courier"/>
                <a:cs typeface="Courier"/>
              </a:rPr>
              <a:t>Selection for systems that detect losses from long-term reservoir, produce strong signal to seek and eat food. </a:t>
            </a:r>
          </a:p>
          <a:p>
            <a:endParaRPr lang="en-US" sz="2400" dirty="0" smtClean="0">
              <a:latin typeface="Courier"/>
              <a:cs typeface="Courier"/>
            </a:endParaRPr>
          </a:p>
          <a:p>
            <a:r>
              <a:rPr lang="en-US" sz="2400" dirty="0" smtClean="0">
                <a:latin typeface="Courier"/>
                <a:cs typeface="Courier"/>
              </a:rPr>
              <a:t>Selection for mechanisms that detect weight gain and suppress overeating much less significant. </a:t>
            </a:r>
            <a:endParaRPr lang="en-US" sz="2400" dirty="0">
              <a:latin typeface="Courier"/>
              <a:cs typeface="Courier"/>
            </a:endParaRPr>
          </a:p>
        </p:txBody>
      </p:sp>
    </p:spTree>
    <p:extLst>
      <p:ext uri="{BB962C8B-B14F-4D97-AF65-F5344CB8AC3E}">
        <p14:creationId xmlns:p14="http://schemas.microsoft.com/office/powerpoint/2010/main" val="10712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Courier"/>
                <a:cs typeface="Courier"/>
              </a:rPr>
              <a:t>What starts a meal? </a:t>
            </a:r>
            <a:r>
              <a:rPr lang="en-US" sz="4000" dirty="0">
                <a:latin typeface="Courier"/>
                <a:cs typeface="Courier"/>
              </a:rPr>
              <a:t>t</a:t>
            </a:r>
            <a:r>
              <a:rPr lang="en-US" sz="4000" dirty="0" smtClean="0">
                <a:latin typeface="Courier"/>
                <a:cs typeface="Courier"/>
              </a:rPr>
              <a:t>he bottom line</a:t>
            </a:r>
            <a:endParaRPr lang="en-US" sz="4000"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Most of the time, our motivation to eat will not be based on a physiological need for nourishment.</a:t>
            </a:r>
          </a:p>
          <a:p>
            <a:pPr lvl="1"/>
            <a:r>
              <a:rPr lang="en-US" sz="2400" dirty="0" smtClean="0">
                <a:latin typeface="Courier"/>
                <a:cs typeface="Courier"/>
              </a:rPr>
              <a:t>Set point thinking is misguided</a:t>
            </a:r>
          </a:p>
          <a:p>
            <a:pPr marL="0" indent="0">
              <a:buNone/>
            </a:pPr>
            <a:r>
              <a:rPr lang="en-US" sz="2400" dirty="0" smtClean="0">
                <a:latin typeface="Courier"/>
                <a:cs typeface="Courier"/>
              </a:rPr>
              <a:t>  (an avalanche of evidence to come)</a:t>
            </a:r>
            <a:endParaRPr lang="en-US" sz="2400" dirty="0">
              <a:latin typeface="Courier"/>
              <a:cs typeface="Courier"/>
            </a:endParaRPr>
          </a:p>
        </p:txBody>
      </p:sp>
    </p:spTree>
    <p:extLst>
      <p:ext uri="{BB962C8B-B14F-4D97-AF65-F5344CB8AC3E}">
        <p14:creationId xmlns:p14="http://schemas.microsoft.com/office/powerpoint/2010/main" val="3778790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Hunger: Stomach Signals</a:t>
            </a:r>
            <a:endParaRPr lang="en-US" dirty="0">
              <a:latin typeface="Courier"/>
              <a:cs typeface="Courier"/>
            </a:endParaRPr>
          </a:p>
        </p:txBody>
      </p:sp>
      <p:sp>
        <p:nvSpPr>
          <p:cNvPr id="3" name="Content Placeholder 2"/>
          <p:cNvSpPr>
            <a:spLocks noGrp="1"/>
          </p:cNvSpPr>
          <p:nvPr>
            <p:ph idx="1"/>
          </p:nvPr>
        </p:nvSpPr>
        <p:spPr/>
        <p:txBody>
          <a:bodyPr>
            <a:normAutofit fontScale="77500" lnSpcReduction="20000"/>
          </a:bodyPr>
          <a:lstStyle/>
          <a:p>
            <a:r>
              <a:rPr lang="en-US" sz="2400" dirty="0" smtClean="0">
                <a:latin typeface="Courier"/>
                <a:cs typeface="Courier"/>
              </a:rPr>
              <a:t>The stomach hormone </a:t>
            </a:r>
            <a:r>
              <a:rPr lang="en-US" sz="2400" b="1" dirty="0" smtClean="0">
                <a:latin typeface="Courier"/>
                <a:cs typeface="Courier"/>
              </a:rPr>
              <a:t>ghrelin</a:t>
            </a:r>
            <a:r>
              <a:rPr lang="en-US" sz="2400" dirty="0" smtClean="0">
                <a:latin typeface="Courier"/>
                <a:cs typeface="Courier"/>
              </a:rPr>
              <a:t> is a powerful stimulator of food intake (fig. 12.13). </a:t>
            </a:r>
          </a:p>
          <a:p>
            <a:pPr marL="0" indent="0">
              <a:buNone/>
            </a:pPr>
            <a:endParaRPr lang="en-US" sz="2400" dirty="0" smtClean="0">
              <a:latin typeface="Courier"/>
              <a:cs typeface="Courier"/>
            </a:endParaRPr>
          </a:p>
          <a:p>
            <a:pPr lvl="0"/>
            <a:r>
              <a:rPr lang="en-US" sz="2400" dirty="0">
                <a:latin typeface="Courier"/>
                <a:cs typeface="Courier"/>
              </a:rPr>
              <a:t>G</a:t>
            </a:r>
            <a:r>
              <a:rPr lang="en-US" sz="2400" dirty="0" smtClean="0">
                <a:latin typeface="Courier"/>
                <a:cs typeface="Courier"/>
              </a:rPr>
              <a:t>hrelin injections can stimulate vivid thoughts about </a:t>
            </a:r>
            <a:r>
              <a:rPr lang="en-US" sz="2400" dirty="0" err="1" smtClean="0">
                <a:latin typeface="Courier"/>
                <a:cs typeface="Courier"/>
              </a:rPr>
              <a:t>favourite</a:t>
            </a:r>
            <a:r>
              <a:rPr lang="en-US" sz="2400" dirty="0" smtClean="0">
                <a:latin typeface="Courier"/>
                <a:cs typeface="Courier"/>
              </a:rPr>
              <a:t> foods (Schmidt et al., 2005).</a:t>
            </a:r>
          </a:p>
          <a:p>
            <a:pPr lvl="0"/>
            <a:endParaRPr lang="en-US" sz="2400" dirty="0" smtClean="0">
              <a:latin typeface="Courier"/>
              <a:cs typeface="Courier"/>
            </a:endParaRPr>
          </a:p>
          <a:p>
            <a:r>
              <a:rPr lang="en-US" sz="2600" dirty="0">
                <a:solidFill>
                  <a:srgbClr val="000000"/>
                </a:solidFill>
                <a:latin typeface="Courier"/>
                <a:cs typeface="Courier"/>
              </a:rPr>
              <a:t>Injections of nutrients into the blood do </a:t>
            </a:r>
            <a:r>
              <a:rPr lang="en-US" sz="2600" b="1" dirty="0">
                <a:solidFill>
                  <a:srgbClr val="000000"/>
                </a:solidFill>
                <a:latin typeface="Courier"/>
                <a:cs typeface="Courier"/>
              </a:rPr>
              <a:t>not</a:t>
            </a:r>
            <a:r>
              <a:rPr lang="en-US" sz="2600" dirty="0">
                <a:solidFill>
                  <a:srgbClr val="000000"/>
                </a:solidFill>
                <a:latin typeface="Courier"/>
                <a:cs typeface="Courier"/>
              </a:rPr>
              <a:t> suppress ghrelin secretion, so the release of the hormone is controlled by the contents of the digestive system and not by the availability of nutrients in the blood (Schaller et al., 2003). </a:t>
            </a:r>
          </a:p>
          <a:p>
            <a:pPr lvl="0"/>
            <a:endParaRPr lang="en-US" sz="2400" dirty="0" smtClean="0">
              <a:solidFill>
                <a:srgbClr val="000000"/>
              </a:solidFill>
              <a:latin typeface="Courier"/>
              <a:cs typeface="Courier"/>
            </a:endParaRPr>
          </a:p>
          <a:p>
            <a:pPr lvl="0"/>
            <a:endParaRPr lang="en-US" sz="2400" dirty="0" smtClean="0">
              <a:solidFill>
                <a:srgbClr val="000000"/>
              </a:solidFill>
              <a:latin typeface="Courier"/>
              <a:cs typeface="Courier"/>
            </a:endParaRPr>
          </a:p>
          <a:p>
            <a:pPr lvl="0"/>
            <a:r>
              <a:rPr lang="en-US" sz="2400" dirty="0" smtClean="0">
                <a:latin typeface="Courier"/>
                <a:cs typeface="Courier"/>
              </a:rPr>
              <a:t>Ghrelin levels go up before a meal, down after (see next slide).</a:t>
            </a:r>
            <a:endParaRPr lang="en-US" sz="2400" dirty="0">
              <a:latin typeface="Courier"/>
              <a:cs typeface="Courier"/>
            </a:endParaRPr>
          </a:p>
        </p:txBody>
      </p:sp>
    </p:spTree>
    <p:extLst>
      <p:ext uri="{BB962C8B-B14F-4D97-AF65-F5344CB8AC3E}">
        <p14:creationId xmlns:p14="http://schemas.microsoft.com/office/powerpoint/2010/main" val="358745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Ghrelin levels and meal times</a:t>
            </a:r>
            <a:endParaRPr lang="en-US" dirty="0">
              <a:latin typeface="Courier"/>
              <a:cs typeface="Courier"/>
            </a:endParaRPr>
          </a:p>
        </p:txBody>
      </p:sp>
      <p:pic>
        <p:nvPicPr>
          <p:cNvPr id="4" name="Picture 3"/>
          <p:cNvPicPr>
            <a:picLocks noChangeAspect="1"/>
          </p:cNvPicPr>
          <p:nvPr/>
        </p:nvPicPr>
        <p:blipFill>
          <a:blip r:embed="rId3"/>
          <a:stretch>
            <a:fillRect/>
          </a:stretch>
        </p:blipFill>
        <p:spPr>
          <a:xfrm>
            <a:off x="609480" y="1981199"/>
            <a:ext cx="7421597" cy="3990859"/>
          </a:xfrm>
          <a:prstGeom prst="rect">
            <a:avLst/>
          </a:prstGeom>
        </p:spPr>
      </p:pic>
      <p:sp>
        <p:nvSpPr>
          <p:cNvPr id="6" name="TextBox 5"/>
          <p:cNvSpPr txBox="1"/>
          <p:nvPr/>
        </p:nvSpPr>
        <p:spPr>
          <a:xfrm>
            <a:off x="3621556" y="6263797"/>
            <a:ext cx="2267117" cy="369332"/>
          </a:xfrm>
          <a:prstGeom prst="rect">
            <a:avLst/>
          </a:prstGeom>
          <a:noFill/>
        </p:spPr>
        <p:txBody>
          <a:bodyPr wrap="none" rtlCol="0">
            <a:spAutoFit/>
          </a:bodyPr>
          <a:lstStyle/>
          <a:p>
            <a:r>
              <a:rPr lang="en-US" dirty="0" smtClean="0"/>
              <a:t>Cummings et al., 2001</a:t>
            </a:r>
            <a:endParaRPr lang="en-US" dirty="0"/>
          </a:p>
        </p:txBody>
      </p:sp>
    </p:spTree>
    <p:extLst>
      <p:ext uri="{BB962C8B-B14F-4D97-AF65-F5344CB8AC3E}">
        <p14:creationId xmlns:p14="http://schemas.microsoft.com/office/powerpoint/2010/main" val="232257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l.press_.lever_.for_.food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717" y="1052827"/>
            <a:ext cx="4146709" cy="4896483"/>
          </a:xfrm>
          <a:prstGeom prst="rect">
            <a:avLst/>
          </a:prstGeom>
        </p:spPr>
      </p:pic>
    </p:spTree>
    <p:extLst>
      <p:ext uri="{BB962C8B-B14F-4D97-AF65-F5344CB8AC3E}">
        <p14:creationId xmlns:p14="http://schemas.microsoft.com/office/powerpoint/2010/main" val="350997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Hunger: Metabolic signals</a:t>
            </a:r>
            <a:endParaRPr lang="en-US" dirty="0">
              <a:latin typeface="Courier"/>
              <a:cs typeface="Courier"/>
            </a:endParaRPr>
          </a:p>
        </p:txBody>
      </p:sp>
      <p:sp>
        <p:nvSpPr>
          <p:cNvPr id="3" name="Content Placeholder 2"/>
          <p:cNvSpPr>
            <a:spLocks noGrp="1"/>
          </p:cNvSpPr>
          <p:nvPr>
            <p:ph idx="1"/>
          </p:nvPr>
        </p:nvSpPr>
        <p:spPr/>
        <p:txBody>
          <a:bodyPr>
            <a:normAutofit/>
          </a:bodyPr>
          <a:lstStyle/>
          <a:p>
            <a:pPr marL="0" indent="0">
              <a:buNone/>
            </a:pPr>
            <a:endParaRPr lang="en-US" sz="2400" dirty="0">
              <a:latin typeface="Courier"/>
              <a:cs typeface="Courier"/>
            </a:endParaRPr>
          </a:p>
          <a:p>
            <a:r>
              <a:rPr lang="en-US" sz="2400" dirty="0" smtClean="0">
                <a:latin typeface="Courier"/>
                <a:cs typeface="Courier"/>
              </a:rPr>
              <a:t>Inducing a dramatic fall in blood glucose level is a potent stimulator of hunger.</a:t>
            </a:r>
          </a:p>
          <a:p>
            <a:endParaRPr lang="en-US" sz="2400" dirty="0">
              <a:latin typeface="Courier"/>
              <a:cs typeface="Courier"/>
            </a:endParaRPr>
          </a:p>
          <a:p>
            <a:r>
              <a:rPr lang="en-US" sz="2400" dirty="0" smtClean="0">
                <a:latin typeface="Courier"/>
                <a:cs typeface="Courier"/>
              </a:rPr>
              <a:t>Similar effect for inducing big drop in fatty acids. </a:t>
            </a:r>
          </a:p>
          <a:p>
            <a:endParaRPr lang="en-US" sz="2400" dirty="0">
              <a:latin typeface="Courier"/>
              <a:cs typeface="Courier"/>
            </a:endParaRPr>
          </a:p>
          <a:p>
            <a:r>
              <a:rPr lang="en-US" sz="2400" dirty="0" smtClean="0">
                <a:latin typeface="Courier"/>
                <a:cs typeface="Courier"/>
              </a:rPr>
              <a:t>These are </a:t>
            </a:r>
            <a:r>
              <a:rPr lang="en-US" sz="2400" i="1" dirty="0" smtClean="0">
                <a:latin typeface="Courier"/>
                <a:cs typeface="Courier"/>
              </a:rPr>
              <a:t>glucoprivation</a:t>
            </a:r>
            <a:r>
              <a:rPr lang="en-US" sz="2400" dirty="0" smtClean="0">
                <a:latin typeface="Courier"/>
                <a:cs typeface="Courier"/>
              </a:rPr>
              <a:t> and </a:t>
            </a:r>
            <a:r>
              <a:rPr lang="en-US" sz="2400" i="1" dirty="0" smtClean="0">
                <a:latin typeface="Courier"/>
                <a:cs typeface="Courier"/>
              </a:rPr>
              <a:t>lipoprivation</a:t>
            </a:r>
            <a:r>
              <a:rPr lang="en-US" sz="2400" dirty="0" smtClean="0">
                <a:latin typeface="Courier"/>
                <a:cs typeface="Courier"/>
              </a:rPr>
              <a:t> experiments. </a:t>
            </a:r>
          </a:p>
          <a:p>
            <a:endParaRPr lang="en-US" sz="2400" dirty="0" smtClean="0">
              <a:latin typeface="Courier"/>
              <a:cs typeface="Courier"/>
            </a:endParaRPr>
          </a:p>
          <a:p>
            <a:endParaRPr lang="en-US" sz="2400" dirty="0" smtClean="0">
              <a:latin typeface="Courier"/>
              <a:cs typeface="Courier"/>
            </a:endParaRPr>
          </a:p>
          <a:p>
            <a:endParaRPr lang="en-US" sz="2400" dirty="0" smtClean="0">
              <a:latin typeface="Courier"/>
              <a:cs typeface="Courier"/>
            </a:endParaRPr>
          </a:p>
        </p:txBody>
      </p:sp>
    </p:spTree>
    <p:extLst>
      <p:ext uri="{BB962C8B-B14F-4D97-AF65-F5344CB8AC3E}">
        <p14:creationId xmlns:p14="http://schemas.microsoft.com/office/powerpoint/2010/main" val="4272247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What stops a meal? Head factors</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Most effects of sensory info from food (appearance,</a:t>
            </a:r>
            <a:r>
              <a:rPr lang="en-US" sz="2400" dirty="0">
                <a:latin typeface="Courier"/>
                <a:cs typeface="Courier"/>
              </a:rPr>
              <a:t> </a:t>
            </a:r>
            <a:r>
              <a:rPr lang="en-US" sz="2400" dirty="0" smtClean="0">
                <a:latin typeface="Courier"/>
                <a:cs typeface="Courier"/>
              </a:rPr>
              <a:t>odour, taste, etc.) on food intake behaviours involve learning. </a:t>
            </a:r>
          </a:p>
          <a:p>
            <a:endParaRPr lang="en-US" sz="2400" dirty="0" smtClean="0">
              <a:latin typeface="Courier"/>
              <a:cs typeface="Courier"/>
            </a:endParaRPr>
          </a:p>
          <a:p>
            <a:r>
              <a:rPr lang="en-US" sz="2400" dirty="0" smtClean="0">
                <a:latin typeface="Courier"/>
                <a:cs typeface="Courier"/>
              </a:rPr>
              <a:t>The act of eating does not induce long-lasting satiety.</a:t>
            </a:r>
          </a:p>
          <a:p>
            <a:endParaRPr lang="en-US" sz="2400" dirty="0" smtClean="0">
              <a:latin typeface="Courier"/>
              <a:cs typeface="Courier"/>
            </a:endParaRPr>
          </a:p>
          <a:p>
            <a:pPr lvl="1"/>
            <a:r>
              <a:rPr lang="en-US" sz="2000" dirty="0" smtClean="0">
                <a:latin typeface="Courier"/>
                <a:cs typeface="Courier"/>
              </a:rPr>
              <a:t>An animal with a </a:t>
            </a:r>
            <a:r>
              <a:rPr lang="en-US" sz="2000" i="1" dirty="0" smtClean="0">
                <a:latin typeface="Courier"/>
                <a:cs typeface="Courier"/>
              </a:rPr>
              <a:t>gastric fistula </a:t>
            </a:r>
            <a:r>
              <a:rPr lang="en-US" sz="2000" dirty="0" smtClean="0">
                <a:latin typeface="Courier"/>
                <a:cs typeface="Courier"/>
              </a:rPr>
              <a:t>will eat indefinitely.</a:t>
            </a:r>
          </a:p>
          <a:p>
            <a:pPr lvl="1"/>
            <a:endParaRPr lang="en-US" sz="2000" dirty="0" smtClean="0">
              <a:latin typeface="Courier"/>
              <a:cs typeface="Courier"/>
            </a:endParaRPr>
          </a:p>
          <a:p>
            <a:pPr marL="457200" lvl="1" indent="0">
              <a:buNone/>
            </a:pPr>
            <a:endParaRPr lang="en-US" sz="2000" dirty="0">
              <a:latin typeface="Courier"/>
              <a:cs typeface="Courier"/>
            </a:endParaRPr>
          </a:p>
        </p:txBody>
      </p:sp>
    </p:spTree>
    <p:extLst>
      <p:ext uri="{BB962C8B-B14F-4D97-AF65-F5344CB8AC3E}">
        <p14:creationId xmlns:p14="http://schemas.microsoft.com/office/powerpoint/2010/main" val="2821117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Gastric Fistula</a:t>
            </a:r>
            <a:endParaRPr lang="en-US" dirty="0">
              <a:latin typeface="Courier"/>
              <a:cs typeface="Courier"/>
            </a:endParaRPr>
          </a:p>
        </p:txBody>
      </p:sp>
      <p:pic>
        <p:nvPicPr>
          <p:cNvPr id="4" name="Picture 3" descr="F1.mediu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943" y="1852176"/>
            <a:ext cx="5588000" cy="3784600"/>
          </a:xfrm>
          <a:prstGeom prst="rect">
            <a:avLst/>
          </a:prstGeom>
        </p:spPr>
      </p:pic>
      <p:sp>
        <p:nvSpPr>
          <p:cNvPr id="6" name="TextBox 5"/>
          <p:cNvSpPr txBox="1"/>
          <p:nvPr/>
        </p:nvSpPr>
        <p:spPr>
          <a:xfrm>
            <a:off x="3774983" y="5997927"/>
            <a:ext cx="1521871" cy="369332"/>
          </a:xfrm>
          <a:prstGeom prst="rect">
            <a:avLst/>
          </a:prstGeom>
          <a:noFill/>
        </p:spPr>
        <p:txBody>
          <a:bodyPr wrap="none" rtlCol="0">
            <a:spAutoFit/>
          </a:bodyPr>
          <a:lstStyle/>
          <a:p>
            <a:r>
              <a:rPr lang="en-US" dirty="0" smtClean="0"/>
              <a:t>Xu et al., 2003</a:t>
            </a:r>
            <a:endParaRPr lang="en-US" dirty="0"/>
          </a:p>
        </p:txBody>
      </p:sp>
    </p:spTree>
    <p:extLst>
      <p:ext uri="{BB962C8B-B14F-4D97-AF65-F5344CB8AC3E}">
        <p14:creationId xmlns:p14="http://schemas.microsoft.com/office/powerpoint/2010/main" val="3797957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What stops a meal? Head factors</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sz="2400" dirty="0">
                <a:latin typeface="Courier"/>
                <a:cs typeface="Courier"/>
              </a:rPr>
              <a:t>Taste and odour </a:t>
            </a:r>
            <a:r>
              <a:rPr lang="en-US" sz="2400" dirty="0" smtClean="0">
                <a:latin typeface="Courier"/>
                <a:cs typeface="Courier"/>
              </a:rPr>
              <a:t>are </a:t>
            </a:r>
            <a:r>
              <a:rPr lang="en-US" sz="2400" dirty="0">
                <a:latin typeface="Courier"/>
                <a:cs typeface="Courier"/>
              </a:rPr>
              <a:t>important stimuli that let animals learn about caloric content of foods</a:t>
            </a:r>
            <a:r>
              <a:rPr lang="en-US" sz="2400" dirty="0" smtClean="0">
                <a:latin typeface="Courier"/>
                <a:cs typeface="Courier"/>
              </a:rPr>
              <a:t>.</a:t>
            </a:r>
          </a:p>
          <a:p>
            <a:endParaRPr lang="en-US" sz="2400" dirty="0">
              <a:latin typeface="Courier"/>
              <a:cs typeface="Courier"/>
            </a:endParaRPr>
          </a:p>
          <a:p>
            <a:r>
              <a:rPr lang="en-US" sz="2400" dirty="0" smtClean="0">
                <a:latin typeface="Courier"/>
                <a:cs typeface="Courier"/>
              </a:rPr>
              <a:t>Cecil et al (1998): People were more satiated after eating a bowl of high-fat soup than when an equal amount of soup was infused directly into their stomachs. </a:t>
            </a:r>
          </a:p>
          <a:p>
            <a:endParaRPr lang="en-US" sz="2400" dirty="0" smtClean="0">
              <a:latin typeface="Courier"/>
              <a:cs typeface="Courier"/>
            </a:endParaRPr>
          </a:p>
          <a:p>
            <a:pPr lvl="1"/>
            <a:r>
              <a:rPr lang="en-US" sz="2000" dirty="0" smtClean="0">
                <a:latin typeface="Courier"/>
                <a:cs typeface="Courier"/>
              </a:rPr>
              <a:t>The act of tasting and swallowing contributes to the feeling of fullness caused by the presence of food in the stomach. </a:t>
            </a:r>
          </a:p>
          <a:p>
            <a:endParaRPr lang="en-US" sz="2400" dirty="0">
              <a:latin typeface="Courier"/>
              <a:cs typeface="Courier"/>
            </a:endParaRPr>
          </a:p>
        </p:txBody>
      </p:sp>
    </p:spTree>
    <p:extLst>
      <p:ext uri="{BB962C8B-B14F-4D97-AF65-F5344CB8AC3E}">
        <p14:creationId xmlns:p14="http://schemas.microsoft.com/office/powerpoint/2010/main" val="241218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What stops a meal? GI factors</a:t>
            </a:r>
            <a:endParaRPr lang="en-US" dirty="0">
              <a:latin typeface="Courier"/>
              <a:cs typeface="Courier"/>
            </a:endParaRPr>
          </a:p>
        </p:txBody>
      </p:sp>
      <p:sp>
        <p:nvSpPr>
          <p:cNvPr id="3" name="Content Placeholder 2"/>
          <p:cNvSpPr>
            <a:spLocks noGrp="1"/>
          </p:cNvSpPr>
          <p:nvPr>
            <p:ph idx="1"/>
          </p:nvPr>
        </p:nvSpPr>
        <p:spPr/>
        <p:txBody>
          <a:bodyPr>
            <a:normAutofit fontScale="92500" lnSpcReduction="20000"/>
          </a:bodyPr>
          <a:lstStyle/>
          <a:p>
            <a:pPr lvl="0"/>
            <a:r>
              <a:rPr lang="en-US" sz="2400" b="1" dirty="0" smtClean="0">
                <a:latin typeface="Courier"/>
                <a:cs typeface="Courier"/>
              </a:rPr>
              <a:t>Cholecystokinin (CCK)</a:t>
            </a:r>
            <a:r>
              <a:rPr lang="en-US" sz="2400" i="1" dirty="0" smtClean="0">
                <a:latin typeface="Courier"/>
                <a:cs typeface="Courier"/>
              </a:rPr>
              <a:t> </a:t>
            </a:r>
            <a:r>
              <a:rPr lang="en-US" sz="2400" dirty="0">
                <a:latin typeface="Courier"/>
                <a:cs typeface="Courier"/>
              </a:rPr>
              <a:t>released by small intestine controls rate of stomach emptying; provides </a:t>
            </a:r>
            <a:r>
              <a:rPr lang="en-US" sz="2400" dirty="0" smtClean="0">
                <a:latin typeface="Courier"/>
                <a:cs typeface="Courier"/>
              </a:rPr>
              <a:t>satiety </a:t>
            </a:r>
            <a:r>
              <a:rPr lang="en-US" sz="2400" dirty="0">
                <a:latin typeface="Courier"/>
                <a:cs typeface="Courier"/>
              </a:rPr>
              <a:t>signal to the brain </a:t>
            </a:r>
            <a:r>
              <a:rPr lang="en-US" sz="2400" dirty="0" smtClean="0">
                <a:latin typeface="Courier"/>
                <a:cs typeface="Courier"/>
              </a:rPr>
              <a:t>via vagus </a:t>
            </a:r>
            <a:r>
              <a:rPr lang="en-US" sz="2400" dirty="0">
                <a:latin typeface="Courier"/>
                <a:cs typeface="Courier"/>
              </a:rPr>
              <a:t>nerve. </a:t>
            </a:r>
            <a:endParaRPr lang="en-US" sz="2400" dirty="0" smtClean="0">
              <a:latin typeface="Courier"/>
              <a:cs typeface="Courier"/>
            </a:endParaRPr>
          </a:p>
          <a:p>
            <a:pPr marL="0" lvl="0" indent="0">
              <a:buNone/>
            </a:pPr>
            <a:endParaRPr lang="en-US" sz="2400" dirty="0" smtClean="0">
              <a:latin typeface="Courier"/>
              <a:cs typeface="Courier"/>
            </a:endParaRPr>
          </a:p>
          <a:p>
            <a:pPr lvl="1"/>
            <a:r>
              <a:rPr lang="en-US" sz="2000" dirty="0" smtClean="0">
                <a:latin typeface="Courier"/>
                <a:cs typeface="Courier"/>
              </a:rPr>
              <a:t>CCK injections suppress eating. </a:t>
            </a:r>
          </a:p>
          <a:p>
            <a:pPr marL="457200" lvl="1" indent="0">
              <a:buNone/>
            </a:pPr>
            <a:endParaRPr lang="en-US" sz="2000" dirty="0" smtClean="0">
              <a:latin typeface="Courier"/>
              <a:cs typeface="Courier"/>
            </a:endParaRPr>
          </a:p>
          <a:p>
            <a:pPr lvl="1"/>
            <a:r>
              <a:rPr lang="en-US" sz="2000" dirty="0" smtClean="0">
                <a:latin typeface="Courier"/>
                <a:cs typeface="Courier"/>
              </a:rPr>
              <a:t>Destroying sensory axons in vagus nerve blocks appetite-suppressing effect of CCK.</a:t>
            </a:r>
          </a:p>
          <a:p>
            <a:pPr marL="0" lvl="0" indent="0">
              <a:buNone/>
            </a:pPr>
            <a:endParaRPr lang="en-US" sz="2400" dirty="0">
              <a:latin typeface="Courier"/>
              <a:cs typeface="Courier"/>
            </a:endParaRPr>
          </a:p>
          <a:p>
            <a:pPr lvl="0"/>
            <a:r>
              <a:rPr lang="en-US" sz="2400" dirty="0">
                <a:latin typeface="Courier"/>
                <a:cs typeface="Courier"/>
              </a:rPr>
              <a:t>Another satiety signal is </a:t>
            </a:r>
            <a:r>
              <a:rPr lang="en-US" sz="2400" b="1" dirty="0">
                <a:latin typeface="Courier"/>
                <a:cs typeface="Courier"/>
              </a:rPr>
              <a:t>peptide YY</a:t>
            </a:r>
            <a:r>
              <a:rPr lang="en-US" sz="2400" b="1" baseline="-25000" dirty="0">
                <a:latin typeface="Courier"/>
                <a:cs typeface="Courier"/>
              </a:rPr>
              <a:t>3-36 </a:t>
            </a:r>
            <a:r>
              <a:rPr lang="en-US" sz="2400" b="1" dirty="0">
                <a:latin typeface="Courier"/>
                <a:cs typeface="Courier"/>
              </a:rPr>
              <a:t>(PYY)</a:t>
            </a:r>
            <a:r>
              <a:rPr lang="en-US" sz="2400" dirty="0">
                <a:latin typeface="Courier"/>
                <a:cs typeface="Courier"/>
              </a:rPr>
              <a:t>. It is released by the small intestine right after eating in levels </a:t>
            </a:r>
            <a:r>
              <a:rPr lang="en-US" sz="2400" dirty="0" smtClean="0">
                <a:latin typeface="Courier"/>
                <a:cs typeface="Courier"/>
              </a:rPr>
              <a:t>proportiona</a:t>
            </a:r>
            <a:r>
              <a:rPr lang="en-US" sz="2400" dirty="0">
                <a:latin typeface="Courier"/>
                <a:cs typeface="Courier"/>
              </a:rPr>
              <a:t>l</a:t>
            </a:r>
            <a:r>
              <a:rPr lang="en-US" sz="2400" dirty="0" smtClean="0">
                <a:latin typeface="Courier"/>
                <a:cs typeface="Courier"/>
              </a:rPr>
              <a:t> </a:t>
            </a:r>
            <a:r>
              <a:rPr lang="en-US" sz="2400" dirty="0">
                <a:latin typeface="Courier"/>
                <a:cs typeface="Courier"/>
              </a:rPr>
              <a:t>to the calories ingested. </a:t>
            </a:r>
          </a:p>
          <a:p>
            <a:endParaRPr lang="en-US" dirty="0"/>
          </a:p>
        </p:txBody>
      </p:sp>
    </p:spTree>
    <p:extLst>
      <p:ext uri="{BB962C8B-B14F-4D97-AF65-F5344CB8AC3E}">
        <p14:creationId xmlns:p14="http://schemas.microsoft.com/office/powerpoint/2010/main" val="54400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PYY in humans </a:t>
            </a:r>
            <a:endParaRPr lang="en-US" dirty="0">
              <a:latin typeface="Courier"/>
              <a:cs typeface="Courier"/>
            </a:endParaRPr>
          </a:p>
        </p:txBody>
      </p:sp>
      <p:pic>
        <p:nvPicPr>
          <p:cNvPr id="4" name="Picture 3"/>
          <p:cNvPicPr>
            <a:picLocks noChangeAspect="1"/>
          </p:cNvPicPr>
          <p:nvPr/>
        </p:nvPicPr>
        <p:blipFill>
          <a:blip r:embed="rId3">
            <a:biLevel thresh="75000"/>
            <a:extLst>
              <a:ext uri="{BEBA8EAE-BF5A-486C-A8C5-ECC9F3942E4B}">
                <a14:imgProps xmlns:a14="http://schemas.microsoft.com/office/drawing/2010/main">
                  <a14:imgLayer r:embed="rId4">
                    <a14:imgEffect>
                      <a14:sharpenSoften amount="50000"/>
                    </a14:imgEffect>
                    <a14:imgEffect>
                      <a14:saturation sat="0"/>
                    </a14:imgEffect>
                    <a14:imgEffect>
                      <a14:brightnessContrast bright="20000" contrast="40000"/>
                    </a14:imgEffect>
                  </a14:imgLayer>
                </a14:imgProps>
              </a:ext>
            </a:extLst>
          </a:blip>
          <a:stretch>
            <a:fillRect/>
          </a:stretch>
        </p:blipFill>
        <p:spPr>
          <a:xfrm>
            <a:off x="1569561" y="1548716"/>
            <a:ext cx="5180875" cy="4617341"/>
          </a:xfrm>
          <a:prstGeom prst="rect">
            <a:avLst/>
          </a:prstGeom>
        </p:spPr>
      </p:pic>
      <p:sp>
        <p:nvSpPr>
          <p:cNvPr id="5" name="TextBox 4"/>
          <p:cNvSpPr txBox="1"/>
          <p:nvPr/>
        </p:nvSpPr>
        <p:spPr>
          <a:xfrm>
            <a:off x="3174710" y="6383810"/>
            <a:ext cx="4278760" cy="307777"/>
          </a:xfrm>
          <a:prstGeom prst="rect">
            <a:avLst/>
          </a:prstGeom>
          <a:noFill/>
        </p:spPr>
        <p:txBody>
          <a:bodyPr wrap="none" rtlCol="0">
            <a:spAutoFit/>
          </a:bodyPr>
          <a:lstStyle/>
          <a:p>
            <a:r>
              <a:rPr lang="en-US" sz="1400" dirty="0" smtClean="0">
                <a:latin typeface="Courier"/>
                <a:cs typeface="Courier"/>
              </a:rPr>
              <a:t>Fig. 12.16 (From Batterham et al 2007)</a:t>
            </a:r>
            <a:endParaRPr lang="en-US" sz="1400" dirty="0">
              <a:latin typeface="Courier"/>
              <a:cs typeface="Courier"/>
            </a:endParaRPr>
          </a:p>
        </p:txBody>
      </p:sp>
    </p:spTree>
    <p:extLst>
      <p:ext uri="{BB962C8B-B14F-4D97-AF65-F5344CB8AC3E}">
        <p14:creationId xmlns:p14="http://schemas.microsoft.com/office/powerpoint/2010/main" val="3390571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What stops a meal? Adipose signals</a:t>
            </a:r>
            <a:endParaRPr lang="en-US" dirty="0">
              <a:latin typeface="Courier"/>
              <a:cs typeface="Courier"/>
            </a:endParaRPr>
          </a:p>
        </p:txBody>
      </p:sp>
      <p:sp>
        <p:nvSpPr>
          <p:cNvPr id="3" name="Content Placeholder 2"/>
          <p:cNvSpPr>
            <a:spLocks noGrp="1"/>
          </p:cNvSpPr>
          <p:nvPr>
            <p:ph idx="1"/>
          </p:nvPr>
        </p:nvSpPr>
        <p:spPr/>
        <p:txBody>
          <a:bodyPr/>
          <a:lstStyle/>
          <a:p>
            <a:pPr lvl="0"/>
            <a:r>
              <a:rPr lang="en-US" sz="2400" dirty="0">
                <a:latin typeface="Courier"/>
                <a:cs typeface="Courier"/>
              </a:rPr>
              <a:t>A long-term satiety signal is </a:t>
            </a:r>
            <a:r>
              <a:rPr lang="en-US" sz="2400" b="1" dirty="0">
                <a:latin typeface="Courier"/>
                <a:cs typeface="Courier"/>
              </a:rPr>
              <a:t>leptin</a:t>
            </a:r>
            <a:r>
              <a:rPr lang="en-US" sz="2400" dirty="0">
                <a:latin typeface="Courier"/>
                <a:cs typeface="Courier"/>
              </a:rPr>
              <a:t>, a hormone released by adipose tissue</a:t>
            </a:r>
            <a:r>
              <a:rPr lang="en-US" sz="2400" dirty="0" smtClean="0">
                <a:latin typeface="Courier"/>
                <a:cs typeface="Courier"/>
              </a:rPr>
              <a:t>.</a:t>
            </a:r>
          </a:p>
          <a:p>
            <a:pPr lvl="0"/>
            <a:endParaRPr lang="en-US" sz="2400" dirty="0" smtClean="0">
              <a:latin typeface="Courier"/>
              <a:cs typeface="Courier"/>
            </a:endParaRPr>
          </a:p>
          <a:p>
            <a:pPr lvl="0"/>
            <a:r>
              <a:rPr lang="en-US" sz="2400" dirty="0" smtClean="0">
                <a:latin typeface="Courier"/>
                <a:cs typeface="Courier"/>
              </a:rPr>
              <a:t>Leptin causes </a:t>
            </a:r>
            <a:r>
              <a:rPr lang="en-US" sz="2400" dirty="0" smtClean="0">
                <a:latin typeface="Wingdings"/>
                <a:ea typeface="Wingdings"/>
                <a:cs typeface="Wingdings"/>
                <a:sym typeface="Wingdings"/>
              </a:rPr>
              <a:t></a:t>
            </a:r>
            <a:r>
              <a:rPr lang="en-US" sz="2400" dirty="0" smtClean="0">
                <a:latin typeface="Courier"/>
                <a:cs typeface="Courier"/>
              </a:rPr>
              <a:t> food intake and </a:t>
            </a:r>
            <a:r>
              <a:rPr lang="en-US" sz="2400" dirty="0" smtClean="0">
                <a:latin typeface="Wingdings"/>
                <a:ea typeface="Wingdings"/>
                <a:cs typeface="Wingdings"/>
                <a:sym typeface="Wingdings"/>
              </a:rPr>
              <a:t></a:t>
            </a:r>
            <a:r>
              <a:rPr lang="en-US" sz="2400" dirty="0">
                <a:latin typeface="Courier"/>
                <a:cs typeface="Courier"/>
                <a:sym typeface="Wingdings"/>
              </a:rPr>
              <a:t> </a:t>
            </a:r>
            <a:r>
              <a:rPr lang="en-US" sz="2400" dirty="0" smtClean="0">
                <a:latin typeface="Courier"/>
                <a:cs typeface="Courier"/>
              </a:rPr>
              <a:t>metabolic rate. </a:t>
            </a:r>
          </a:p>
          <a:p>
            <a:pPr marL="0" lvl="0" indent="0">
              <a:buNone/>
            </a:pPr>
            <a:endParaRPr lang="en-US" sz="2400" dirty="0" smtClean="0">
              <a:latin typeface="Courier"/>
              <a:cs typeface="Courier"/>
            </a:endParaRPr>
          </a:p>
          <a:p>
            <a:pPr lvl="0"/>
            <a:r>
              <a:rPr lang="en-US" sz="2400" dirty="0" smtClean="0">
                <a:latin typeface="Courier"/>
                <a:cs typeface="Courier"/>
              </a:rPr>
              <a:t>Obese </a:t>
            </a:r>
            <a:r>
              <a:rPr lang="en-US" sz="2400" i="1" dirty="0">
                <a:latin typeface="Courier"/>
                <a:cs typeface="Courier"/>
              </a:rPr>
              <a:t>Ob</a:t>
            </a:r>
            <a:r>
              <a:rPr lang="en-US" sz="2400" dirty="0">
                <a:latin typeface="Courier"/>
                <a:cs typeface="Courier"/>
              </a:rPr>
              <a:t>-strain mice given leptin injections become more active, eat less, and have higher heart rates and body temperatures</a:t>
            </a:r>
            <a:r>
              <a:rPr lang="en-US" dirty="0"/>
              <a:t>.</a:t>
            </a:r>
          </a:p>
          <a:p>
            <a:endParaRPr lang="en-US" dirty="0"/>
          </a:p>
        </p:txBody>
      </p:sp>
    </p:spTree>
    <p:extLst>
      <p:ext uri="{BB962C8B-B14F-4D97-AF65-F5344CB8AC3E}">
        <p14:creationId xmlns:p14="http://schemas.microsoft.com/office/powerpoint/2010/main" val="406100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latin typeface="Courier"/>
                <a:cs typeface="Courier"/>
              </a:rPr>
              <a:t>o</a:t>
            </a:r>
            <a:r>
              <a:rPr lang="en-US" i="1" dirty="0" smtClean="0">
                <a:latin typeface="Courier"/>
                <a:cs typeface="Courier"/>
              </a:rPr>
              <a:t>b/ob </a:t>
            </a:r>
            <a:r>
              <a:rPr lang="en-US" dirty="0" smtClean="0">
                <a:latin typeface="Courier"/>
                <a:cs typeface="Courier"/>
              </a:rPr>
              <a:t>Mice </a:t>
            </a:r>
            <a:endParaRPr lang="en-US" dirty="0">
              <a:latin typeface="Courier"/>
              <a:cs typeface="Courier"/>
            </a:endParaRPr>
          </a:p>
        </p:txBody>
      </p:sp>
      <p:pic>
        <p:nvPicPr>
          <p:cNvPr id="4" name="Picture 3"/>
          <p:cNvPicPr>
            <a:picLocks noChangeAspect="1"/>
          </p:cNvPicPr>
          <p:nvPr/>
        </p:nvPicPr>
        <p:blipFill>
          <a:blip r:embed="rId3"/>
          <a:stretch>
            <a:fillRect/>
          </a:stretch>
        </p:blipFill>
        <p:spPr>
          <a:xfrm>
            <a:off x="1651255" y="1962672"/>
            <a:ext cx="5463891" cy="3683326"/>
          </a:xfrm>
          <a:prstGeom prst="rect">
            <a:avLst/>
          </a:prstGeom>
        </p:spPr>
      </p:pic>
    </p:spTree>
    <p:extLst>
      <p:ext uri="{BB962C8B-B14F-4D97-AF65-F5344CB8AC3E}">
        <p14:creationId xmlns:p14="http://schemas.microsoft.com/office/powerpoint/2010/main" val="3322934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Leptin as a long-term regulator of body weight</a:t>
            </a:r>
            <a:endParaRPr lang="en-US" dirty="0">
              <a:latin typeface="Courier"/>
              <a:cs typeface="Courier"/>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Courier"/>
              <a:cs typeface="Courier"/>
            </a:endParaRPr>
          </a:p>
          <a:p>
            <a:r>
              <a:rPr lang="en-US" sz="2400" dirty="0">
                <a:latin typeface="Courier"/>
                <a:cs typeface="Courier"/>
              </a:rPr>
              <a:t>When weight is gained, the increase </a:t>
            </a:r>
            <a:r>
              <a:rPr lang="en-US" sz="2400" dirty="0" smtClean="0">
                <a:latin typeface="Courier"/>
                <a:cs typeface="Courier"/>
              </a:rPr>
              <a:t>in </a:t>
            </a:r>
            <a:r>
              <a:rPr lang="en-US" sz="2400" dirty="0">
                <a:latin typeface="Courier"/>
                <a:cs typeface="Courier"/>
              </a:rPr>
              <a:t>fat mass causes more leptin to be </a:t>
            </a:r>
            <a:r>
              <a:rPr lang="en-US" sz="2400" dirty="0" smtClean="0">
                <a:latin typeface="Courier"/>
                <a:cs typeface="Courier"/>
              </a:rPr>
              <a:t>released.</a:t>
            </a:r>
          </a:p>
          <a:p>
            <a:pPr lvl="1"/>
            <a:r>
              <a:rPr lang="en-US" sz="2000" dirty="0" smtClean="0">
                <a:latin typeface="Courier"/>
                <a:cs typeface="Courier"/>
              </a:rPr>
              <a:t>Suppresses feeding, </a:t>
            </a:r>
            <a:r>
              <a:rPr lang="en-US" sz="2000" dirty="0" smtClean="0">
                <a:latin typeface="Wingdings"/>
                <a:ea typeface="Wingdings"/>
                <a:cs typeface="Wingdings"/>
                <a:sym typeface="Wingdings"/>
              </a:rPr>
              <a:t></a:t>
            </a:r>
            <a:r>
              <a:rPr lang="en-US" sz="2000" dirty="0" smtClean="0">
                <a:latin typeface="Courier"/>
                <a:cs typeface="Courier"/>
                <a:sym typeface="Wingdings"/>
              </a:rPr>
              <a:t> metabolism &amp; activity = weight loss.</a:t>
            </a:r>
            <a:r>
              <a:rPr lang="en-US" sz="2000" dirty="0" smtClean="0">
                <a:latin typeface="Courier"/>
                <a:cs typeface="Courier"/>
              </a:rPr>
              <a:t>  </a:t>
            </a:r>
            <a:endParaRPr lang="en-US" sz="2000" dirty="0">
              <a:latin typeface="Courier"/>
              <a:cs typeface="Courier"/>
            </a:endParaRPr>
          </a:p>
          <a:p>
            <a:pPr marL="0" indent="0">
              <a:buNone/>
            </a:pPr>
            <a:endParaRPr lang="en-US" sz="2400" dirty="0">
              <a:latin typeface="Courier"/>
              <a:cs typeface="Courier"/>
            </a:endParaRPr>
          </a:p>
          <a:p>
            <a:r>
              <a:rPr lang="en-US" sz="2400" dirty="0" smtClean="0">
                <a:latin typeface="Courier"/>
                <a:cs typeface="Courier"/>
              </a:rPr>
              <a:t>When weight is lost, fatty tissue is reduced in mass, and </a:t>
            </a:r>
            <a:r>
              <a:rPr lang="en-US" sz="2400" dirty="0" smtClean="0">
                <a:latin typeface="Wingdings"/>
                <a:ea typeface="Wingdings"/>
                <a:cs typeface="Wingdings"/>
                <a:sym typeface="Wingdings"/>
              </a:rPr>
              <a:t></a:t>
            </a:r>
            <a:r>
              <a:rPr lang="en-US" sz="2400" dirty="0">
                <a:latin typeface="Courier"/>
                <a:cs typeface="Courier"/>
                <a:sym typeface="Wingdings"/>
              </a:rPr>
              <a:t> </a:t>
            </a:r>
            <a:r>
              <a:rPr lang="en-US" sz="2400" dirty="0" smtClean="0">
                <a:latin typeface="Courier"/>
                <a:cs typeface="Courier"/>
              </a:rPr>
              <a:t>leptin circulates in the body. </a:t>
            </a:r>
          </a:p>
          <a:p>
            <a:pPr lvl="1"/>
            <a:r>
              <a:rPr lang="en-US" sz="2000" dirty="0">
                <a:latin typeface="Courier"/>
                <a:cs typeface="Courier"/>
              </a:rPr>
              <a:t>This triggers increased food intake and reduced energy use, </a:t>
            </a:r>
            <a:r>
              <a:rPr lang="en-US" sz="2000" dirty="0">
                <a:latin typeface="Courier"/>
                <a:cs typeface="Courier"/>
                <a:sym typeface="Wingdings"/>
              </a:rPr>
              <a:t> compensatory weight gain. </a:t>
            </a:r>
          </a:p>
          <a:p>
            <a:pPr lvl="1"/>
            <a:endParaRPr lang="en-US" sz="2000" dirty="0" smtClean="0">
              <a:latin typeface="Courier"/>
              <a:cs typeface="Courier"/>
            </a:endParaRPr>
          </a:p>
          <a:p>
            <a:pPr lvl="1"/>
            <a:endParaRPr lang="en-US" sz="2000" dirty="0" smtClean="0">
              <a:latin typeface="Courier"/>
              <a:cs typeface="Courier"/>
            </a:endParaRPr>
          </a:p>
        </p:txBody>
      </p:sp>
    </p:spTree>
    <p:extLst>
      <p:ext uri="{BB962C8B-B14F-4D97-AF65-F5344CB8AC3E}">
        <p14:creationId xmlns:p14="http://schemas.microsoft.com/office/powerpoint/2010/main" val="219914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Do we have set points for energy and body weight?</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Idea that:</a:t>
            </a:r>
          </a:p>
          <a:p>
            <a:endParaRPr lang="en-US" sz="2400" dirty="0" smtClean="0">
              <a:latin typeface="Courier"/>
              <a:cs typeface="Courier"/>
            </a:endParaRPr>
          </a:p>
          <a:p>
            <a:pPr lvl="1"/>
            <a:r>
              <a:rPr lang="en-US" sz="2000" dirty="0" smtClean="0">
                <a:latin typeface="Courier"/>
                <a:cs typeface="Courier"/>
              </a:rPr>
              <a:t> meal initiation and termination are a product of glucostatic set point</a:t>
            </a:r>
          </a:p>
          <a:p>
            <a:pPr lvl="1"/>
            <a:endParaRPr lang="en-US" sz="2000" dirty="0" smtClean="0">
              <a:latin typeface="Courier"/>
              <a:cs typeface="Courier"/>
            </a:endParaRPr>
          </a:p>
          <a:p>
            <a:pPr lvl="1"/>
            <a:r>
              <a:rPr lang="en-US" sz="2000" dirty="0" smtClean="0">
                <a:latin typeface="Courier"/>
                <a:cs typeface="Courier"/>
              </a:rPr>
              <a:t> long-term regulation is accounted for by lipostatic theory-each person has a set point for body fat.</a:t>
            </a:r>
          </a:p>
          <a:p>
            <a:pPr lvl="1"/>
            <a:endParaRPr lang="en-US" sz="2000" dirty="0" smtClean="0">
              <a:latin typeface="Courier"/>
              <a:cs typeface="Courier"/>
            </a:endParaRPr>
          </a:p>
          <a:p>
            <a:pPr marL="0" indent="0">
              <a:buNone/>
            </a:pPr>
            <a:endParaRPr lang="en-US" sz="2400" dirty="0" smtClean="0">
              <a:latin typeface="Courier"/>
              <a:cs typeface="Courier"/>
            </a:endParaRPr>
          </a:p>
          <a:p>
            <a:endParaRPr lang="en-US" sz="2400" dirty="0">
              <a:latin typeface="Courier"/>
              <a:cs typeface="Courier"/>
            </a:endParaRPr>
          </a:p>
        </p:txBody>
      </p:sp>
    </p:spTree>
    <p:extLst>
      <p:ext uri="{BB962C8B-B14F-4D97-AF65-F5344CB8AC3E}">
        <p14:creationId xmlns:p14="http://schemas.microsoft.com/office/powerpoint/2010/main" val="2838611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Lecture Overview</a:t>
            </a:r>
            <a:endParaRPr lang="en-US" dirty="0">
              <a:latin typeface="Courier"/>
              <a:cs typeface="Courier"/>
            </a:endParaRPr>
          </a:p>
        </p:txBody>
      </p:sp>
      <p:sp>
        <p:nvSpPr>
          <p:cNvPr id="3" name="Content Placeholder 2"/>
          <p:cNvSpPr>
            <a:spLocks noGrp="1"/>
          </p:cNvSpPr>
          <p:nvPr>
            <p:ph idx="1"/>
          </p:nvPr>
        </p:nvSpPr>
        <p:spPr>
          <a:xfrm>
            <a:off x="457200" y="1600200"/>
            <a:ext cx="8229600" cy="4899023"/>
          </a:xfrm>
        </p:spPr>
        <p:txBody>
          <a:bodyPr>
            <a:normAutofit/>
          </a:bodyPr>
          <a:lstStyle/>
          <a:p>
            <a:r>
              <a:rPr lang="en-US" sz="2400" b="1" dirty="0" smtClean="0">
                <a:latin typeface="Courier"/>
                <a:cs typeface="Courier"/>
              </a:rPr>
              <a:t>Facts about Metabolism: CAF</a:t>
            </a:r>
          </a:p>
          <a:p>
            <a:r>
              <a:rPr lang="en-US" sz="2400" b="1" dirty="0">
                <a:latin typeface="Courier"/>
                <a:cs typeface="Courier"/>
              </a:rPr>
              <a:t>What starts a meal</a:t>
            </a:r>
            <a:r>
              <a:rPr lang="en-US" sz="2400" dirty="0">
                <a:latin typeface="Courier"/>
                <a:cs typeface="Courier"/>
              </a:rPr>
              <a:t>?</a:t>
            </a:r>
          </a:p>
          <a:p>
            <a:r>
              <a:rPr lang="en-US" sz="2400" b="1" dirty="0" smtClean="0">
                <a:latin typeface="Courier"/>
                <a:cs typeface="Courier"/>
              </a:rPr>
              <a:t>What stops a meal</a:t>
            </a:r>
            <a:r>
              <a:rPr lang="en-US" sz="2400" dirty="0" smtClean="0">
                <a:latin typeface="Courier"/>
                <a:cs typeface="Courier"/>
              </a:rPr>
              <a:t>?</a:t>
            </a:r>
          </a:p>
          <a:p>
            <a:r>
              <a:rPr lang="en-US" sz="2400" dirty="0">
                <a:latin typeface="Courier"/>
                <a:cs typeface="Courier"/>
              </a:rPr>
              <a:t>Positive-Incentive </a:t>
            </a:r>
            <a:r>
              <a:rPr lang="en-US" sz="2400" dirty="0" smtClean="0">
                <a:latin typeface="Courier"/>
                <a:cs typeface="Courier"/>
              </a:rPr>
              <a:t>Theory</a:t>
            </a:r>
          </a:p>
          <a:p>
            <a:r>
              <a:rPr lang="en-US" sz="2400" b="1" dirty="0" smtClean="0">
                <a:latin typeface="Courier"/>
                <a:cs typeface="Courier"/>
              </a:rPr>
              <a:t>Brain Mechanisms</a:t>
            </a:r>
            <a:r>
              <a:rPr lang="en-US" sz="2400" dirty="0" smtClean="0">
                <a:latin typeface="Courier"/>
                <a:cs typeface="Courier"/>
              </a:rPr>
              <a:t>: The brain stem </a:t>
            </a:r>
          </a:p>
          <a:p>
            <a:r>
              <a:rPr lang="en-US" sz="2400" b="1" dirty="0" smtClean="0">
                <a:latin typeface="Courier"/>
                <a:cs typeface="Courier"/>
              </a:rPr>
              <a:t>The Hypothalamus &amp; Hunger</a:t>
            </a:r>
          </a:p>
          <a:p>
            <a:r>
              <a:rPr lang="en-US" sz="2400" b="1" dirty="0" smtClean="0">
                <a:latin typeface="Courier"/>
                <a:cs typeface="Courier"/>
              </a:rPr>
              <a:t>The Hypothalamus </a:t>
            </a:r>
            <a:r>
              <a:rPr lang="en-US" sz="2400" b="1" dirty="0">
                <a:latin typeface="Courier"/>
                <a:cs typeface="Courier"/>
              </a:rPr>
              <a:t>&amp;</a:t>
            </a:r>
            <a:r>
              <a:rPr lang="en-US" sz="2400" b="1" dirty="0" smtClean="0">
                <a:latin typeface="Courier"/>
                <a:cs typeface="Courier"/>
              </a:rPr>
              <a:t> Satiety </a:t>
            </a:r>
            <a:endParaRPr lang="en-US" sz="2000" b="1" dirty="0" smtClean="0">
              <a:latin typeface="Courier"/>
              <a:cs typeface="Courier"/>
            </a:endParaRPr>
          </a:p>
          <a:p>
            <a:r>
              <a:rPr lang="en-US" sz="2400" b="1" dirty="0" smtClean="0">
                <a:latin typeface="Courier"/>
                <a:cs typeface="Courier"/>
              </a:rPr>
              <a:t>Eating Disorders</a:t>
            </a:r>
            <a:r>
              <a:rPr lang="en-US" sz="2400" dirty="0" smtClean="0">
                <a:latin typeface="Courier"/>
                <a:cs typeface="Courier"/>
              </a:rPr>
              <a:t>: Causes &amp; Treatment </a:t>
            </a:r>
          </a:p>
          <a:p>
            <a:r>
              <a:rPr lang="en-US" sz="2400" dirty="0" smtClean="0">
                <a:latin typeface="Courier"/>
                <a:cs typeface="Courier"/>
              </a:rPr>
              <a:t>An applied example of neuroscience research on eating: 5-HT, carbs, &amp; satiety</a:t>
            </a:r>
          </a:p>
          <a:p>
            <a:endParaRPr lang="en-US" sz="2400" dirty="0" smtClean="0">
              <a:latin typeface="Courier"/>
              <a:cs typeface="Courier"/>
            </a:endParaRPr>
          </a:p>
        </p:txBody>
      </p:sp>
    </p:spTree>
    <p:extLst>
      <p:ext uri="{BB962C8B-B14F-4D97-AF65-F5344CB8AC3E}">
        <p14:creationId xmlns:p14="http://schemas.microsoft.com/office/powerpoint/2010/main" val="1665685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Eating: the </a:t>
            </a:r>
            <a:r>
              <a:rPr lang="en-US" b="1" dirty="0" smtClean="0">
                <a:latin typeface="Courier"/>
                <a:cs typeface="Courier"/>
              </a:rPr>
              <a:t>PIT</a:t>
            </a:r>
            <a:r>
              <a:rPr lang="en-US" dirty="0" smtClean="0">
                <a:latin typeface="Courier"/>
                <a:cs typeface="Courier"/>
              </a:rPr>
              <a:t>s</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Set point theories can’t account for eating and hunger.</a:t>
            </a:r>
          </a:p>
          <a:p>
            <a:endParaRPr lang="en-US" sz="2400" dirty="0" smtClean="0">
              <a:latin typeface="Courier"/>
              <a:cs typeface="Courier"/>
            </a:endParaRPr>
          </a:p>
          <a:p>
            <a:r>
              <a:rPr lang="en-US" sz="2400" b="1" dirty="0" smtClean="0">
                <a:latin typeface="Courier"/>
                <a:cs typeface="Courier"/>
              </a:rPr>
              <a:t>Positive Incentive Theory</a:t>
            </a:r>
            <a:r>
              <a:rPr lang="en-US" sz="2400" dirty="0" smtClean="0">
                <a:latin typeface="Courier"/>
                <a:cs typeface="Courier"/>
              </a:rPr>
              <a:t>: Animals are drawn to eat not by energy deficits but by anticipated pleasure of eating.</a:t>
            </a:r>
          </a:p>
          <a:p>
            <a:endParaRPr lang="en-US" sz="2400" dirty="0" smtClean="0">
              <a:latin typeface="Courier"/>
              <a:cs typeface="Courier"/>
            </a:endParaRPr>
          </a:p>
          <a:p>
            <a:r>
              <a:rPr lang="en-US" sz="2400" dirty="0" smtClean="0">
                <a:latin typeface="Courier"/>
                <a:cs typeface="Courier"/>
              </a:rPr>
              <a:t>Anticipated pleasure of a behaviour = its </a:t>
            </a:r>
            <a:r>
              <a:rPr lang="en-US" sz="2400" b="1" dirty="0" smtClean="0">
                <a:latin typeface="Courier"/>
                <a:cs typeface="Courier"/>
              </a:rPr>
              <a:t>Positive-Incentive value</a:t>
            </a:r>
            <a:r>
              <a:rPr lang="en-US" sz="2400" dirty="0" smtClean="0">
                <a:latin typeface="Courier"/>
                <a:cs typeface="Courier"/>
              </a:rPr>
              <a:t>. </a:t>
            </a:r>
          </a:p>
        </p:txBody>
      </p:sp>
    </p:spTree>
    <p:extLst>
      <p:ext uri="{BB962C8B-B14F-4D97-AF65-F5344CB8AC3E}">
        <p14:creationId xmlns:p14="http://schemas.microsoft.com/office/powerpoint/2010/main" val="2417562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Determining when we eat: hunger before a meal</a:t>
            </a:r>
            <a:endParaRPr lang="en-US" dirty="0">
              <a:latin typeface="Courier"/>
              <a:cs typeface="Courier"/>
            </a:endParaRPr>
          </a:p>
        </p:txBody>
      </p:sp>
      <p:sp>
        <p:nvSpPr>
          <p:cNvPr id="3" name="Content Placeholder 2"/>
          <p:cNvSpPr>
            <a:spLocks noGrp="1"/>
          </p:cNvSpPr>
          <p:nvPr>
            <p:ph idx="1"/>
          </p:nvPr>
        </p:nvSpPr>
        <p:spPr/>
        <p:txBody>
          <a:bodyPr>
            <a:normAutofit fontScale="92500" lnSpcReduction="10000"/>
          </a:bodyPr>
          <a:lstStyle/>
          <a:p>
            <a:r>
              <a:rPr lang="en-US" sz="2400" dirty="0" smtClean="0">
                <a:latin typeface="Courier"/>
                <a:cs typeface="Courier"/>
              </a:rPr>
              <a:t>Eating meals stresses the body; before a meal the body’s energy stores are in homeostatic balance, and a meal disturbs this with an influx of fuels.</a:t>
            </a:r>
          </a:p>
          <a:p>
            <a:endParaRPr lang="en-US" sz="2400" dirty="0" smtClean="0">
              <a:latin typeface="Courier"/>
              <a:cs typeface="Courier"/>
            </a:endParaRPr>
          </a:p>
          <a:p>
            <a:r>
              <a:rPr lang="en-US" sz="2400" dirty="0" smtClean="0">
                <a:latin typeface="Courier"/>
                <a:cs typeface="Courier"/>
              </a:rPr>
              <a:t>Body defends homeostasis; as mealtime approaches, </a:t>
            </a:r>
            <a:r>
              <a:rPr lang="en-US" sz="2400" b="1" dirty="0" smtClean="0">
                <a:latin typeface="Courier"/>
                <a:cs typeface="Courier"/>
              </a:rPr>
              <a:t>C phase starts</a:t>
            </a:r>
            <a:r>
              <a:rPr lang="en-US" sz="2400" dirty="0" smtClean="0">
                <a:latin typeface="Courier"/>
                <a:cs typeface="Courier"/>
              </a:rPr>
              <a:t>, releasing insulin into blood to </a:t>
            </a:r>
            <a:r>
              <a:rPr lang="en-US" sz="2400" dirty="0" smtClean="0">
                <a:latin typeface="Wingdings"/>
                <a:ea typeface="Wingdings"/>
                <a:cs typeface="Wingdings"/>
                <a:sym typeface="Wingdings"/>
              </a:rPr>
              <a:t></a:t>
            </a:r>
            <a:r>
              <a:rPr lang="en-US" sz="2400" dirty="0">
                <a:latin typeface="Courier"/>
                <a:cs typeface="Courier"/>
                <a:sym typeface="Wingdings"/>
              </a:rPr>
              <a:t> </a:t>
            </a:r>
            <a:r>
              <a:rPr lang="en-US" sz="2400" dirty="0" smtClean="0">
                <a:latin typeface="Courier"/>
                <a:cs typeface="Courier"/>
              </a:rPr>
              <a:t>BGL. </a:t>
            </a:r>
          </a:p>
          <a:p>
            <a:endParaRPr lang="en-US" sz="2400" dirty="0" smtClean="0">
              <a:latin typeface="Courier"/>
              <a:cs typeface="Courier"/>
            </a:endParaRPr>
          </a:p>
          <a:p>
            <a:r>
              <a:rPr lang="en-US" sz="2400" dirty="0" smtClean="0">
                <a:latin typeface="Courier"/>
                <a:cs typeface="Courier"/>
              </a:rPr>
              <a:t>Unpleasant feelings of hunger are not the body crying out for energy, but but sensations of it preparing for the expected disturbance in homeostasis. </a:t>
            </a:r>
            <a:endParaRPr lang="en-US" sz="2400" dirty="0">
              <a:latin typeface="Courier"/>
              <a:cs typeface="Courier"/>
            </a:endParaRPr>
          </a:p>
        </p:txBody>
      </p:sp>
    </p:spTree>
    <p:extLst>
      <p:ext uri="{BB962C8B-B14F-4D97-AF65-F5344CB8AC3E}">
        <p14:creationId xmlns:p14="http://schemas.microsoft.com/office/powerpoint/2010/main" val="96907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Determining what we eat: Learning</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a:latin typeface="Courier"/>
                <a:cs typeface="Courier"/>
              </a:rPr>
              <a:t>Humans and other animals learn what to eat from </a:t>
            </a:r>
            <a:r>
              <a:rPr lang="en-US" sz="2400" dirty="0" smtClean="0">
                <a:latin typeface="Courier"/>
                <a:cs typeface="Courier"/>
              </a:rPr>
              <a:t>others.</a:t>
            </a:r>
          </a:p>
          <a:p>
            <a:pPr lvl="1"/>
            <a:r>
              <a:rPr lang="en-US" sz="2000" dirty="0" smtClean="0">
                <a:latin typeface="Courier"/>
                <a:cs typeface="Courier"/>
              </a:rPr>
              <a:t>Rats learn to prefer flavours experienced in mother’s milk, or smelt on breath of other rats.</a:t>
            </a:r>
          </a:p>
          <a:p>
            <a:pPr lvl="1"/>
            <a:r>
              <a:rPr lang="en-US" sz="2000" dirty="0" smtClean="0">
                <a:latin typeface="Courier"/>
                <a:cs typeface="Courier"/>
              </a:rPr>
              <a:t>Culturally specific human food preferences.</a:t>
            </a:r>
          </a:p>
          <a:p>
            <a:pPr lvl="1"/>
            <a:endParaRPr lang="en-US" sz="2400" dirty="0" smtClean="0">
              <a:latin typeface="Courier"/>
              <a:cs typeface="Courier"/>
            </a:endParaRPr>
          </a:p>
          <a:p>
            <a:r>
              <a:rPr lang="en-US" sz="2400" dirty="0" smtClean="0">
                <a:latin typeface="Courier"/>
                <a:cs typeface="Courier"/>
              </a:rPr>
              <a:t>Learned taste preferences and aversions</a:t>
            </a:r>
          </a:p>
          <a:p>
            <a:pPr lvl="1"/>
            <a:r>
              <a:rPr lang="en-US" sz="2000" dirty="0" smtClean="0">
                <a:latin typeface="Courier"/>
                <a:cs typeface="Courier"/>
              </a:rPr>
              <a:t>Animals prefer tastes followed by an infusion of calories.</a:t>
            </a:r>
          </a:p>
          <a:p>
            <a:pPr lvl="1"/>
            <a:r>
              <a:rPr lang="en-US" sz="2000" dirty="0" smtClean="0">
                <a:latin typeface="Courier"/>
                <a:cs typeface="Courier"/>
              </a:rPr>
              <a:t>Learn to avoid tastes followed by illness (</a:t>
            </a:r>
            <a:r>
              <a:rPr lang="en-US" sz="2000" b="1" dirty="0" smtClean="0">
                <a:latin typeface="Courier"/>
                <a:cs typeface="Courier"/>
              </a:rPr>
              <a:t>CTA</a:t>
            </a:r>
            <a:r>
              <a:rPr lang="en-US" sz="2000" dirty="0" smtClean="0">
                <a:latin typeface="Courier"/>
                <a:cs typeface="Courier"/>
              </a:rPr>
              <a:t>)</a:t>
            </a:r>
          </a:p>
          <a:p>
            <a:pPr marL="457200" lvl="1" indent="0">
              <a:buNone/>
            </a:pPr>
            <a:endParaRPr lang="en-US" sz="2000" dirty="0">
              <a:latin typeface="Courier"/>
              <a:cs typeface="Courier"/>
            </a:endParaRPr>
          </a:p>
        </p:txBody>
      </p:sp>
    </p:spTree>
    <p:extLst>
      <p:ext uri="{BB962C8B-B14F-4D97-AF65-F5344CB8AC3E}">
        <p14:creationId xmlns:p14="http://schemas.microsoft.com/office/powerpoint/2010/main" val="32307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Courier"/>
                <a:cs typeface="Courier"/>
              </a:rPr>
              <a:t>Determining When we eat: Pavlovian Conditioning of hunger </a:t>
            </a:r>
            <a:endParaRPr lang="en-US" sz="3200"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sz="2400" dirty="0" smtClean="0">
                <a:latin typeface="Courier"/>
                <a:cs typeface="Courier"/>
              </a:rPr>
              <a:t>Hunger is caused by expectation of food, not deficit.</a:t>
            </a:r>
          </a:p>
          <a:p>
            <a:r>
              <a:rPr lang="en-US" sz="2400" dirty="0" smtClean="0">
                <a:latin typeface="Courier"/>
                <a:cs typeface="Courier"/>
              </a:rPr>
              <a:t>Rats given 6 meals/day at irregular intervals. </a:t>
            </a:r>
          </a:p>
          <a:p>
            <a:pPr lvl="1"/>
            <a:r>
              <a:rPr lang="en-US" sz="2000" dirty="0" smtClean="0">
                <a:latin typeface="Courier"/>
                <a:cs typeface="Courier"/>
              </a:rPr>
              <a:t>Each meal signalled with buzzer-and-light conditional stimulus. Continued for 11 days.</a:t>
            </a:r>
          </a:p>
          <a:p>
            <a:pPr lvl="1"/>
            <a:r>
              <a:rPr lang="en-US" sz="2000" dirty="0" smtClean="0">
                <a:latin typeface="Courier"/>
                <a:cs typeface="Courier"/>
              </a:rPr>
              <a:t>Food available throughout test phase.</a:t>
            </a:r>
          </a:p>
          <a:p>
            <a:pPr marL="457200" lvl="1" indent="0">
              <a:buNone/>
            </a:pPr>
            <a:r>
              <a:rPr lang="en-US" sz="2000" dirty="0" smtClean="0">
                <a:latin typeface="Courier"/>
                <a:cs typeface="Courier"/>
              </a:rPr>
              <a:t> </a:t>
            </a:r>
          </a:p>
          <a:p>
            <a:r>
              <a:rPr lang="en-US" sz="2400" dirty="0" smtClean="0">
                <a:latin typeface="Courier"/>
                <a:cs typeface="Courier"/>
              </a:rPr>
              <a:t>Despite not being deprived, rats started to eat each time buzzer and light presented, even if they had recently finished a meal.  </a:t>
            </a:r>
            <a:endParaRPr lang="en-US" sz="2400" dirty="0">
              <a:latin typeface="Courier"/>
              <a:cs typeface="Courier"/>
            </a:endParaRPr>
          </a:p>
        </p:txBody>
      </p:sp>
      <p:sp>
        <p:nvSpPr>
          <p:cNvPr id="4" name="TextBox 3"/>
          <p:cNvSpPr txBox="1"/>
          <p:nvPr/>
        </p:nvSpPr>
        <p:spPr>
          <a:xfrm>
            <a:off x="3609144" y="6300252"/>
            <a:ext cx="2862758" cy="276999"/>
          </a:xfrm>
          <a:prstGeom prst="rect">
            <a:avLst/>
          </a:prstGeom>
          <a:noFill/>
        </p:spPr>
        <p:txBody>
          <a:bodyPr wrap="none" rtlCol="0">
            <a:spAutoFit/>
          </a:bodyPr>
          <a:lstStyle/>
          <a:p>
            <a:r>
              <a:rPr lang="en-US" sz="1200" dirty="0" smtClean="0">
                <a:latin typeface="Courier"/>
                <a:cs typeface="Courier"/>
              </a:rPr>
              <a:t>Weingarten, 1983, 1984, 1985.</a:t>
            </a:r>
            <a:endParaRPr lang="en-US" sz="1200" dirty="0">
              <a:latin typeface="Courier"/>
              <a:cs typeface="Courier"/>
            </a:endParaRPr>
          </a:p>
        </p:txBody>
      </p:sp>
    </p:spTree>
    <p:extLst>
      <p:ext uri="{BB962C8B-B14F-4D97-AF65-F5344CB8AC3E}">
        <p14:creationId xmlns:p14="http://schemas.microsoft.com/office/powerpoint/2010/main" val="207126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Brain Mechanisms: the Brain Stem</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pPr lvl="0"/>
            <a:r>
              <a:rPr lang="en-US" sz="2400" dirty="0">
                <a:latin typeface="Courier"/>
                <a:cs typeface="Courier"/>
              </a:rPr>
              <a:t>Rats who have been </a:t>
            </a:r>
            <a:r>
              <a:rPr lang="en-US" sz="2400" b="1" dirty="0">
                <a:latin typeface="Courier"/>
                <a:cs typeface="Courier"/>
              </a:rPr>
              <a:t>decerebrated</a:t>
            </a:r>
            <a:r>
              <a:rPr lang="en-US" sz="2400" dirty="0">
                <a:latin typeface="Courier"/>
                <a:cs typeface="Courier"/>
              </a:rPr>
              <a:t> </a:t>
            </a:r>
            <a:r>
              <a:rPr lang="en-US" sz="2400" dirty="0" smtClean="0">
                <a:latin typeface="Courier"/>
                <a:cs typeface="Courier"/>
              </a:rPr>
              <a:t>(transected so </a:t>
            </a:r>
            <a:r>
              <a:rPr lang="en-US" sz="2400" dirty="0">
                <a:latin typeface="Courier"/>
                <a:cs typeface="Courier"/>
              </a:rPr>
              <a:t>muscles for ingestive behaviour are only controlled by the hindbrain) </a:t>
            </a:r>
            <a:r>
              <a:rPr lang="en-US" sz="2400" dirty="0" smtClean="0">
                <a:latin typeface="Courier"/>
                <a:cs typeface="Courier"/>
              </a:rPr>
              <a:t>can:</a:t>
            </a:r>
          </a:p>
          <a:p>
            <a:pPr lvl="0"/>
            <a:endParaRPr lang="en-US" sz="2400" dirty="0" smtClean="0">
              <a:latin typeface="Courier"/>
              <a:cs typeface="Courier"/>
            </a:endParaRPr>
          </a:p>
          <a:p>
            <a:pPr lvl="1"/>
            <a:r>
              <a:rPr lang="en-US" sz="2000" dirty="0" smtClean="0">
                <a:latin typeface="Courier"/>
                <a:cs typeface="Courier"/>
              </a:rPr>
              <a:t> </a:t>
            </a:r>
            <a:r>
              <a:rPr lang="en-US" sz="2000" dirty="0">
                <a:latin typeface="Courier"/>
                <a:cs typeface="Courier"/>
              </a:rPr>
              <a:t>distinguish between different </a:t>
            </a:r>
            <a:r>
              <a:rPr lang="en-US" sz="2000" dirty="0" smtClean="0">
                <a:latin typeface="Courier"/>
                <a:cs typeface="Courier"/>
              </a:rPr>
              <a:t>tastes.</a:t>
            </a:r>
          </a:p>
          <a:p>
            <a:pPr marL="457200" lvl="1" indent="0">
              <a:buNone/>
            </a:pPr>
            <a:endParaRPr lang="en-US" sz="2000" dirty="0" smtClean="0">
              <a:latin typeface="Courier"/>
              <a:cs typeface="Courier"/>
            </a:endParaRPr>
          </a:p>
          <a:p>
            <a:pPr lvl="1"/>
            <a:r>
              <a:rPr lang="en-US" sz="2000" dirty="0" smtClean="0">
                <a:latin typeface="Courier"/>
                <a:cs typeface="Courier"/>
              </a:rPr>
              <a:t> respond </a:t>
            </a:r>
            <a:r>
              <a:rPr lang="en-US" sz="2000" dirty="0">
                <a:latin typeface="Courier"/>
                <a:cs typeface="Courier"/>
              </a:rPr>
              <a:t>to hunger and satiety </a:t>
            </a:r>
            <a:r>
              <a:rPr lang="en-US" sz="2000" dirty="0" smtClean="0">
                <a:latin typeface="Courier"/>
                <a:cs typeface="Courier"/>
              </a:rPr>
              <a:t>signals</a:t>
            </a:r>
            <a:r>
              <a:rPr lang="en-US" sz="2000" dirty="0">
                <a:latin typeface="Courier"/>
                <a:cs typeface="Courier"/>
              </a:rPr>
              <a:t> </a:t>
            </a:r>
            <a:r>
              <a:rPr lang="en-US" sz="2000" dirty="0" smtClean="0">
                <a:latin typeface="Courier"/>
                <a:cs typeface="Courier"/>
              </a:rPr>
              <a:t>(drink more sucrose if food deprived for 24 hrs., less if some has been injected into stomach).</a:t>
            </a:r>
          </a:p>
          <a:p>
            <a:pPr lvl="2"/>
            <a:endParaRPr lang="en-US" sz="1600" dirty="0">
              <a:latin typeface="Courier"/>
              <a:cs typeface="Courier"/>
            </a:endParaRPr>
          </a:p>
          <a:p>
            <a:pPr lvl="2"/>
            <a:r>
              <a:rPr lang="en-US" sz="1800" dirty="0" smtClean="0">
                <a:latin typeface="Courier"/>
                <a:cs typeface="Courier"/>
              </a:rPr>
              <a:t>Suggests brainstem has circuits that can  detect hunger and satiety signals, and control some aspects of food intake (fig. 12.20). </a:t>
            </a:r>
            <a:endParaRPr lang="en-US" sz="1800" dirty="0">
              <a:latin typeface="Courier"/>
              <a:cs typeface="Courier"/>
            </a:endParaRPr>
          </a:p>
          <a:p>
            <a:pPr lvl="0"/>
            <a:endParaRPr lang="en-US" dirty="0"/>
          </a:p>
        </p:txBody>
      </p:sp>
    </p:spTree>
    <p:extLst>
      <p:ext uri="{BB962C8B-B14F-4D97-AF65-F5344CB8AC3E}">
        <p14:creationId xmlns:p14="http://schemas.microsoft.com/office/powerpoint/2010/main" val="3714677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Brain Stem mechanisms</a:t>
            </a:r>
            <a:endParaRPr lang="en-US" dirty="0">
              <a:latin typeface="Courier"/>
              <a:cs typeface="Courier"/>
            </a:endParaRPr>
          </a:p>
        </p:txBody>
      </p:sp>
      <p:sp>
        <p:nvSpPr>
          <p:cNvPr id="3" name="Content Placeholder 2"/>
          <p:cNvSpPr>
            <a:spLocks noGrp="1"/>
          </p:cNvSpPr>
          <p:nvPr>
            <p:ph idx="1"/>
          </p:nvPr>
        </p:nvSpPr>
        <p:spPr/>
        <p:txBody>
          <a:bodyPr>
            <a:normAutofit/>
          </a:bodyPr>
          <a:lstStyle/>
          <a:p>
            <a:pPr lvl="0"/>
            <a:r>
              <a:rPr lang="en-US" sz="2400" dirty="0" smtClean="0">
                <a:latin typeface="Courier"/>
                <a:cs typeface="Courier"/>
              </a:rPr>
              <a:t>A part of the medulla including the area postrema and nucleus of the solitary tract </a:t>
            </a:r>
            <a:r>
              <a:rPr lang="en-US" sz="2400" b="1" dirty="0" smtClean="0">
                <a:latin typeface="Courier"/>
                <a:cs typeface="Courier"/>
              </a:rPr>
              <a:t>(AP/NST) </a:t>
            </a:r>
            <a:r>
              <a:rPr lang="en-US" sz="2400" dirty="0" smtClean="0">
                <a:latin typeface="Courier"/>
                <a:cs typeface="Courier"/>
              </a:rPr>
              <a:t>receives taste info from the tongue, sensory information from visceral organs. </a:t>
            </a:r>
          </a:p>
          <a:p>
            <a:pPr lvl="0"/>
            <a:r>
              <a:rPr lang="en-US" sz="2400" dirty="0" smtClean="0">
                <a:latin typeface="Courier"/>
                <a:cs typeface="Courier"/>
              </a:rPr>
              <a:t>Neurons in the AP/NST increase their activity in response to events that produce hunger. </a:t>
            </a:r>
          </a:p>
          <a:p>
            <a:pPr marL="0" lvl="0" indent="0">
              <a:buNone/>
            </a:pPr>
            <a:endParaRPr lang="en-US" sz="2400" dirty="0" smtClean="0">
              <a:latin typeface="Courier"/>
              <a:cs typeface="Courier"/>
            </a:endParaRPr>
          </a:p>
          <a:p>
            <a:pPr lvl="0"/>
            <a:r>
              <a:rPr lang="en-US" sz="2400" dirty="0" smtClean="0">
                <a:latin typeface="Courier"/>
                <a:cs typeface="Courier"/>
              </a:rPr>
              <a:t>AP/NST lesions eliminate hunger caused by both lipid and glucose deprivation.</a:t>
            </a:r>
            <a:endParaRPr lang="en-US" sz="2400" dirty="0"/>
          </a:p>
        </p:txBody>
      </p:sp>
    </p:spTree>
    <p:extLst>
      <p:ext uri="{BB962C8B-B14F-4D97-AF65-F5344CB8AC3E}">
        <p14:creationId xmlns:p14="http://schemas.microsoft.com/office/powerpoint/2010/main" val="23907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Decerebrated rat brain </a:t>
            </a:r>
            <a:endParaRPr lang="en-US" dirty="0"/>
          </a:p>
        </p:txBody>
      </p:sp>
      <p:pic>
        <p:nvPicPr>
          <p:cNvPr id="4" name="Picture 3" descr="r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16" y="1745772"/>
            <a:ext cx="7724469" cy="3230973"/>
          </a:xfrm>
          <a:prstGeom prst="rect">
            <a:avLst/>
          </a:prstGeom>
        </p:spPr>
      </p:pic>
      <p:sp>
        <p:nvSpPr>
          <p:cNvPr id="6" name="TextBox 5"/>
          <p:cNvSpPr txBox="1"/>
          <p:nvPr/>
        </p:nvSpPr>
        <p:spPr>
          <a:xfrm>
            <a:off x="2787093" y="5478493"/>
            <a:ext cx="3666486" cy="276999"/>
          </a:xfrm>
          <a:prstGeom prst="rect">
            <a:avLst/>
          </a:prstGeom>
          <a:noFill/>
        </p:spPr>
        <p:txBody>
          <a:bodyPr wrap="square" rtlCol="0">
            <a:spAutoFit/>
          </a:bodyPr>
          <a:lstStyle/>
          <a:p>
            <a:r>
              <a:rPr lang="en-US" sz="1200" dirty="0" smtClean="0"/>
              <a:t>Psychology Dept., University of Pennsylvania</a:t>
            </a:r>
            <a:endParaRPr lang="en-US" sz="1200" dirty="0"/>
          </a:p>
        </p:txBody>
      </p:sp>
    </p:spTree>
    <p:extLst>
      <p:ext uri="{BB962C8B-B14F-4D97-AF65-F5344CB8AC3E}">
        <p14:creationId xmlns:p14="http://schemas.microsoft.com/office/powerpoint/2010/main" val="1956834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The Hypothalamus and Hunger</a:t>
            </a:r>
            <a:endParaRPr lang="en-US" dirty="0">
              <a:latin typeface="Courier"/>
              <a:cs typeface="Courier"/>
            </a:endParaRPr>
          </a:p>
        </p:txBody>
      </p:sp>
      <p:sp>
        <p:nvSpPr>
          <p:cNvPr id="3" name="Content Placeholder 2"/>
          <p:cNvSpPr>
            <a:spLocks noGrp="1"/>
          </p:cNvSpPr>
          <p:nvPr>
            <p:ph idx="1"/>
          </p:nvPr>
        </p:nvSpPr>
        <p:spPr/>
        <p:txBody>
          <a:bodyPr/>
          <a:lstStyle/>
          <a:p>
            <a:pPr lvl="0"/>
            <a:r>
              <a:rPr lang="en-US" sz="2400" dirty="0">
                <a:latin typeface="Courier"/>
                <a:cs typeface="Courier"/>
              </a:rPr>
              <a:t>The </a:t>
            </a:r>
            <a:r>
              <a:rPr lang="en-US" sz="2400" b="1" dirty="0">
                <a:latin typeface="Courier"/>
                <a:cs typeface="Courier"/>
              </a:rPr>
              <a:t>lateral hypothalamus </a:t>
            </a:r>
            <a:r>
              <a:rPr lang="en-US" sz="2400" dirty="0">
                <a:latin typeface="Courier"/>
                <a:cs typeface="Courier"/>
              </a:rPr>
              <a:t>contains two appetite-inducing hormones, or </a:t>
            </a:r>
            <a:r>
              <a:rPr lang="en-US" sz="2400" b="1" dirty="0" smtClean="0">
                <a:latin typeface="Courier"/>
                <a:cs typeface="Courier"/>
              </a:rPr>
              <a:t>orexigens</a:t>
            </a:r>
            <a:r>
              <a:rPr lang="en-US" sz="2400" dirty="0" smtClean="0">
                <a:latin typeface="Courier"/>
                <a:cs typeface="Courier"/>
              </a:rPr>
              <a:t>:</a:t>
            </a:r>
          </a:p>
          <a:p>
            <a:pPr marL="0" lvl="0" indent="0">
              <a:buNone/>
            </a:pPr>
            <a:endParaRPr lang="en-US" sz="2400" dirty="0" smtClean="0">
              <a:latin typeface="Courier"/>
              <a:cs typeface="Courier"/>
            </a:endParaRPr>
          </a:p>
          <a:p>
            <a:pPr lvl="1"/>
            <a:r>
              <a:rPr lang="en-US" sz="2000" dirty="0" smtClean="0">
                <a:latin typeface="Courier"/>
                <a:cs typeface="Courier"/>
              </a:rPr>
              <a:t> </a:t>
            </a:r>
            <a:r>
              <a:rPr lang="en-US" sz="2000" b="1" dirty="0">
                <a:latin typeface="Courier"/>
                <a:cs typeface="Courier"/>
              </a:rPr>
              <a:t>Melanin-concentrating hormone (MCH)</a:t>
            </a:r>
            <a:r>
              <a:rPr lang="en-US" sz="2000" dirty="0">
                <a:latin typeface="Courier"/>
                <a:cs typeface="Courier"/>
              </a:rPr>
              <a:t>and </a:t>
            </a:r>
            <a:r>
              <a:rPr lang="en-US" sz="2000" b="1" dirty="0">
                <a:latin typeface="Courier"/>
                <a:cs typeface="Courier"/>
              </a:rPr>
              <a:t>orexin</a:t>
            </a:r>
            <a:r>
              <a:rPr lang="en-US" sz="2000" dirty="0">
                <a:latin typeface="Courier"/>
                <a:cs typeface="Courier"/>
              </a:rPr>
              <a:t>. These peptides stimulate hunger and decrease metabolic rate to increase and preserve the body’s energy stores. </a:t>
            </a:r>
          </a:p>
          <a:p>
            <a:endParaRPr lang="en-US" dirty="0"/>
          </a:p>
        </p:txBody>
      </p:sp>
    </p:spTree>
    <p:extLst>
      <p:ext uri="{BB962C8B-B14F-4D97-AF65-F5344CB8AC3E}">
        <p14:creationId xmlns:p14="http://schemas.microsoft.com/office/powerpoint/2010/main" val="2664843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Rat hypothalamus</a:t>
            </a:r>
            <a:endParaRPr lang="en-US" dirty="0">
              <a:latin typeface="Courier"/>
              <a:cs typeface="Courier"/>
            </a:endParaRPr>
          </a:p>
        </p:txBody>
      </p:sp>
      <p:sp>
        <p:nvSpPr>
          <p:cNvPr id="7" name="TextBox 6"/>
          <p:cNvSpPr txBox="1"/>
          <p:nvPr/>
        </p:nvSpPr>
        <p:spPr>
          <a:xfrm>
            <a:off x="1870148" y="6332442"/>
            <a:ext cx="4278760" cy="307777"/>
          </a:xfrm>
          <a:prstGeom prst="rect">
            <a:avLst/>
          </a:prstGeom>
          <a:noFill/>
        </p:spPr>
        <p:txBody>
          <a:bodyPr wrap="none" rtlCol="0">
            <a:spAutoFit/>
          </a:bodyPr>
          <a:lstStyle/>
          <a:p>
            <a:r>
              <a:rPr lang="en-US" sz="1400" dirty="0" smtClean="0">
                <a:latin typeface="Courier"/>
                <a:cs typeface="Courier"/>
              </a:rPr>
              <a:t>Rosenzweig, Breedlove, &amp; Watson (2010)</a:t>
            </a:r>
            <a:endParaRPr lang="en-US" sz="1400" dirty="0">
              <a:latin typeface="Courier"/>
              <a:cs typeface="Courier"/>
            </a:endParaRPr>
          </a:p>
        </p:txBody>
      </p:sp>
      <p:pic>
        <p:nvPicPr>
          <p:cNvPr id="8" name="Picture 7"/>
          <p:cNvPicPr>
            <a:picLocks noChangeAspect="1"/>
          </p:cNvPicPr>
          <p:nvPr/>
        </p:nvPicPr>
        <p:blipFill>
          <a:blip r:embed="rId2">
            <a:grayscl/>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870148" y="1417638"/>
            <a:ext cx="6030665" cy="4531614"/>
          </a:xfrm>
          <a:prstGeom prst="rect">
            <a:avLst/>
          </a:prstGeom>
        </p:spPr>
      </p:pic>
    </p:spTree>
    <p:extLst>
      <p:ext uri="{BB962C8B-B14F-4D97-AF65-F5344CB8AC3E}">
        <p14:creationId xmlns:p14="http://schemas.microsoft.com/office/powerpoint/2010/main" val="965939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The hypothalamus and hunger</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Injecting orexin or MCH into the lateral hypothalamus </a:t>
            </a:r>
            <a:r>
              <a:rPr lang="en-US" sz="2400" b="1" dirty="0" smtClean="0">
                <a:latin typeface="Courier"/>
                <a:cs typeface="Courier"/>
              </a:rPr>
              <a:t>stimulates eating</a:t>
            </a:r>
            <a:r>
              <a:rPr lang="en-US" sz="2400" dirty="0" smtClean="0">
                <a:latin typeface="Courier"/>
                <a:cs typeface="Courier"/>
              </a:rPr>
              <a:t>. </a:t>
            </a:r>
          </a:p>
          <a:p>
            <a:pPr marL="0" indent="0">
              <a:buNone/>
            </a:pPr>
            <a:endParaRPr lang="en-US" sz="2400" dirty="0" smtClean="0">
              <a:latin typeface="Courier"/>
              <a:cs typeface="Courier"/>
            </a:endParaRPr>
          </a:p>
          <a:p>
            <a:r>
              <a:rPr lang="en-US" sz="2400" dirty="0" smtClean="0">
                <a:latin typeface="Courier"/>
                <a:cs typeface="Courier"/>
              </a:rPr>
              <a:t>Deprive rats of food, mRNA levels for these two peptides go up. </a:t>
            </a:r>
          </a:p>
          <a:p>
            <a:endParaRPr lang="en-US" sz="2400" dirty="0" smtClean="0">
              <a:latin typeface="Courier"/>
              <a:cs typeface="Courier"/>
            </a:endParaRPr>
          </a:p>
          <a:p>
            <a:r>
              <a:rPr lang="en-US" sz="2400" dirty="0" smtClean="0">
                <a:latin typeface="Courier"/>
                <a:cs typeface="Courier"/>
              </a:rPr>
              <a:t>Mice with mutant MCH genes: </a:t>
            </a:r>
          </a:p>
          <a:p>
            <a:endParaRPr lang="en-US" sz="2400" dirty="0" smtClean="0">
              <a:latin typeface="Courier"/>
              <a:cs typeface="Courier"/>
            </a:endParaRPr>
          </a:p>
          <a:p>
            <a:pPr lvl="1"/>
            <a:r>
              <a:rPr lang="en-US" sz="2000" dirty="0" smtClean="0">
                <a:latin typeface="Courier"/>
                <a:cs typeface="Courier"/>
              </a:rPr>
              <a:t>produce too little MCH= eat </a:t>
            </a:r>
            <a:r>
              <a:rPr lang="en-US" sz="2000" dirty="0" smtClean="0">
                <a:latin typeface="Wingdings"/>
                <a:ea typeface="Wingdings"/>
                <a:cs typeface="Wingdings"/>
                <a:sym typeface="Wingdings"/>
              </a:rPr>
              <a:t></a:t>
            </a:r>
            <a:r>
              <a:rPr lang="en-US" sz="2000" dirty="0" smtClean="0">
                <a:latin typeface="Courier"/>
                <a:cs typeface="Courier"/>
              </a:rPr>
              <a:t>, underweight.</a:t>
            </a:r>
          </a:p>
          <a:p>
            <a:pPr lvl="1"/>
            <a:endParaRPr lang="en-US" sz="2000" dirty="0" smtClean="0">
              <a:latin typeface="Courier"/>
              <a:cs typeface="Courier"/>
            </a:endParaRPr>
          </a:p>
          <a:p>
            <a:pPr lvl="1"/>
            <a:r>
              <a:rPr lang="en-US" sz="2000" dirty="0" smtClean="0">
                <a:latin typeface="Courier"/>
                <a:cs typeface="Courier"/>
              </a:rPr>
              <a:t>Produce too much MCH= eat </a:t>
            </a:r>
            <a:r>
              <a:rPr lang="en-US" sz="2000" dirty="0" smtClean="0">
                <a:latin typeface="Wingdings"/>
                <a:ea typeface="Wingdings"/>
                <a:cs typeface="Wingdings"/>
                <a:sym typeface="Wingdings"/>
              </a:rPr>
              <a:t></a:t>
            </a:r>
            <a:r>
              <a:rPr lang="en-US" sz="2000" dirty="0" smtClean="0">
                <a:latin typeface="Courier"/>
                <a:cs typeface="Courier"/>
              </a:rPr>
              <a:t>, overweight.  </a:t>
            </a:r>
            <a:endParaRPr lang="en-US" sz="2000" dirty="0">
              <a:latin typeface="Courier"/>
              <a:cs typeface="Courier"/>
            </a:endParaRPr>
          </a:p>
        </p:txBody>
      </p:sp>
    </p:spTree>
    <p:extLst>
      <p:ext uri="{BB962C8B-B14F-4D97-AF65-F5344CB8AC3E}">
        <p14:creationId xmlns:p14="http://schemas.microsoft.com/office/powerpoint/2010/main" val="290239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Metabolism </a:t>
            </a:r>
            <a:endParaRPr lang="en-US" dirty="0">
              <a:latin typeface="Courier"/>
              <a:cs typeface="Courier"/>
            </a:endParaRPr>
          </a:p>
        </p:txBody>
      </p:sp>
      <p:sp>
        <p:nvSpPr>
          <p:cNvPr id="3" name="Content Placeholder 2"/>
          <p:cNvSpPr>
            <a:spLocks noGrp="1"/>
          </p:cNvSpPr>
          <p:nvPr>
            <p:ph idx="1"/>
          </p:nvPr>
        </p:nvSpPr>
        <p:spPr/>
        <p:txBody>
          <a:bodyPr>
            <a:normAutofit/>
          </a:bodyPr>
          <a:lstStyle/>
          <a:p>
            <a:pPr marL="342900" lvl="1" indent="-342900">
              <a:buFont typeface="Symbol"/>
              <a:buChar char="·"/>
            </a:pPr>
            <a:r>
              <a:rPr lang="en-US" sz="2400" b="0" i="0" u="none" strike="noStrike" baseline="0" dirty="0" smtClean="0">
                <a:latin typeface="Courier"/>
                <a:ea typeface="ＭＳ 明朝"/>
              </a:rPr>
              <a:t>When we eat</a:t>
            </a:r>
            <a:r>
              <a:rPr lang="en-US" sz="2400" b="0" i="0" u="none" strike="noStrike" dirty="0" smtClean="0">
                <a:latin typeface="Courier"/>
                <a:ea typeface="ＭＳ 明朝"/>
              </a:rPr>
              <a:t> (and digest) we incorporate </a:t>
            </a:r>
            <a:r>
              <a:rPr lang="en-US" sz="2400" b="0" i="0" u="none" strike="noStrike" baseline="0" dirty="0" smtClean="0">
                <a:latin typeface="Courier"/>
                <a:ea typeface="ＭＳ 明朝"/>
              </a:rPr>
              <a:t>molecules that were once part of other plants and animals into our bodies</a:t>
            </a:r>
            <a:r>
              <a:rPr lang="en-US" sz="2400" dirty="0" smtClean="0">
                <a:latin typeface="Courier"/>
                <a:ea typeface="ＭＳ 明朝"/>
              </a:rPr>
              <a:t>. </a:t>
            </a:r>
            <a:endParaRPr lang="en-US" sz="2400" b="0" i="0" u="none" strike="noStrike" dirty="0" smtClean="0">
              <a:latin typeface="Courier"/>
              <a:ea typeface="ＭＳ 明朝"/>
            </a:endParaRPr>
          </a:p>
          <a:p>
            <a:pPr marL="0" lvl="1" indent="0">
              <a:buNone/>
            </a:pPr>
            <a:endParaRPr lang="en-US" sz="2400" b="0" i="0" u="none" strike="noStrike" dirty="0" smtClean="0">
              <a:latin typeface="Courier"/>
              <a:ea typeface="ＭＳ 明朝"/>
            </a:endParaRPr>
          </a:p>
          <a:p>
            <a:pPr marL="342900" lvl="1" indent="-342900">
              <a:buFont typeface="Symbol"/>
              <a:buChar char="·"/>
            </a:pPr>
            <a:r>
              <a:rPr lang="en-US" sz="2400" b="0" i="0" u="none" strike="noStrike" baseline="0" dirty="0" smtClean="0">
                <a:latin typeface="Courier"/>
                <a:ea typeface="ＭＳ 明朝"/>
              </a:rPr>
              <a:t>These molecules are ingested to provide</a:t>
            </a:r>
            <a:r>
              <a:rPr lang="en-US" sz="2400" b="0" i="0" u="none" strike="noStrike" dirty="0" smtClean="0">
                <a:latin typeface="Courier"/>
                <a:ea typeface="ＭＳ 明朝"/>
              </a:rPr>
              <a:t>  </a:t>
            </a:r>
            <a:r>
              <a:rPr lang="en-US" sz="2400" b="0" i="0" u="none" strike="noStrike" baseline="0" dirty="0" smtClean="0">
                <a:latin typeface="Courier"/>
                <a:ea typeface="ＭＳ 明朝"/>
              </a:rPr>
              <a:t>molecular building blocks and fuel. </a:t>
            </a:r>
          </a:p>
          <a:p>
            <a:pPr marL="0" indent="0">
              <a:buNone/>
            </a:pPr>
            <a:endParaRPr lang="en-US" sz="2400" b="0" i="0" u="none" strike="noStrike" baseline="0" dirty="0" smtClean="0">
              <a:latin typeface="Courier"/>
              <a:ea typeface="ＭＳ 明朝"/>
            </a:endParaRPr>
          </a:p>
          <a:p>
            <a:pPr>
              <a:buFont typeface="Symbol"/>
              <a:buChar char="·"/>
            </a:pPr>
            <a:r>
              <a:rPr lang="en-US" sz="2400" b="0" i="0" u="none" strike="noStrike" baseline="0" dirty="0" smtClean="0">
                <a:latin typeface="Courier"/>
                <a:ea typeface="ＭＳ 明朝"/>
              </a:rPr>
              <a:t>Cells need fuel and O</a:t>
            </a:r>
            <a:r>
              <a:rPr lang="en-US" sz="2400" b="0" i="0" u="none" strike="noStrike" baseline="-25000" dirty="0" smtClean="0">
                <a:latin typeface="Courier"/>
                <a:ea typeface="ＭＳ 明朝"/>
              </a:rPr>
              <a:t>2</a:t>
            </a:r>
            <a:r>
              <a:rPr lang="en-US" sz="2400" b="0" i="0" u="none" strike="noStrike" baseline="0" dirty="0" smtClean="0">
                <a:latin typeface="Courier"/>
                <a:ea typeface="ＭＳ 明朝"/>
              </a:rPr>
              <a:t> to stay alive; fuel comes from digestive tract</a:t>
            </a:r>
            <a:r>
              <a:rPr lang="en-US" sz="2400" b="0" i="0" u="none" strike="noStrike" dirty="0" smtClean="0">
                <a:latin typeface="Courier"/>
                <a:ea typeface="ＭＳ 明朝"/>
              </a:rPr>
              <a:t> (</a:t>
            </a:r>
            <a:r>
              <a:rPr lang="en-US" sz="2400" b="0" i="0" u="none" strike="noStrike" baseline="0" dirty="0" smtClean="0">
                <a:latin typeface="Courier"/>
                <a:ea typeface="ＭＳ 明朝"/>
              </a:rPr>
              <a:t>and is there because of eating).  </a:t>
            </a:r>
          </a:p>
          <a:p>
            <a:pPr>
              <a:buFont typeface="Symbol"/>
              <a:buChar char="·"/>
            </a:pPr>
            <a:endParaRPr lang="en-US" sz="2400" b="0" i="0" u="none" strike="noStrike" baseline="0" dirty="0" smtClean="0">
              <a:latin typeface="Courier"/>
              <a:ea typeface="ＭＳ 明朝"/>
            </a:endParaRPr>
          </a:p>
          <a:p>
            <a:pPr marL="0" indent="0">
              <a:buNone/>
            </a:pPr>
            <a:endParaRPr lang="en-US" sz="2400" dirty="0"/>
          </a:p>
        </p:txBody>
      </p:sp>
    </p:spTree>
    <p:extLst>
      <p:ext uri="{BB962C8B-B14F-4D97-AF65-F5344CB8AC3E}">
        <p14:creationId xmlns:p14="http://schemas.microsoft.com/office/powerpoint/2010/main" val="2109336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ourier"/>
                <a:cs typeface="Courier"/>
              </a:rPr>
              <a:t>Feeding Circuits: projections of LH orexinergic neurons</a:t>
            </a:r>
            <a:endParaRPr lang="en-US" sz="3200" dirty="0">
              <a:latin typeface="Courier"/>
              <a:cs typeface="Courier"/>
            </a:endParaRPr>
          </a:p>
        </p:txBody>
      </p:sp>
      <p:pic>
        <p:nvPicPr>
          <p:cNvPr id="4" name="Picture 3"/>
          <p:cNvPicPr/>
          <p:nvPr/>
        </p:nvPicPr>
        <p:blipFill>
          <a:blip r:embed="rId2">
            <a:extLst>
              <a:ext uri="{BEBA8EAE-BF5A-486C-A8C5-ECC9F3942E4B}">
                <a14:imgProps xmlns:a14="http://schemas.microsoft.com/office/drawing/2010/main">
                  <a14:imgLayer r:embed="rId3">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16485" y="1647507"/>
            <a:ext cx="5048209" cy="4499017"/>
          </a:xfrm>
          <a:prstGeom prst="rect">
            <a:avLst/>
          </a:prstGeom>
          <a:noFill/>
          <a:ln>
            <a:solidFill>
              <a:schemeClr val="tx1"/>
            </a:solidFill>
          </a:ln>
          <a:extLst/>
        </p:spPr>
      </p:pic>
      <p:sp>
        <p:nvSpPr>
          <p:cNvPr id="7" name="TextBox 6"/>
          <p:cNvSpPr txBox="1"/>
          <p:nvPr/>
        </p:nvSpPr>
        <p:spPr>
          <a:xfrm>
            <a:off x="3010112" y="6428763"/>
            <a:ext cx="2678062" cy="369332"/>
          </a:xfrm>
          <a:prstGeom prst="rect">
            <a:avLst/>
          </a:prstGeom>
          <a:noFill/>
        </p:spPr>
        <p:txBody>
          <a:bodyPr wrap="none" rtlCol="0">
            <a:spAutoFit/>
          </a:bodyPr>
          <a:lstStyle/>
          <a:p>
            <a:r>
              <a:rPr lang="en-US" dirty="0" smtClean="0">
                <a:latin typeface="Courier"/>
                <a:cs typeface="Courier"/>
              </a:rPr>
              <a:t>Carlson, Fig 12.23</a:t>
            </a:r>
            <a:r>
              <a:rPr lang="en-US" dirty="0" smtClean="0"/>
              <a:t> </a:t>
            </a:r>
            <a:endParaRPr lang="en-US" dirty="0"/>
          </a:p>
        </p:txBody>
      </p:sp>
    </p:spTree>
    <p:extLst>
      <p:ext uri="{BB962C8B-B14F-4D97-AF65-F5344CB8AC3E}">
        <p14:creationId xmlns:p14="http://schemas.microsoft.com/office/powerpoint/2010/main" val="2183929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How are MCH and orexin neurons activated?</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b="1" dirty="0" smtClean="0">
                <a:latin typeface="Courier"/>
                <a:cs typeface="Courier"/>
              </a:rPr>
              <a:t>Neuropeptide Y (NPY)</a:t>
            </a:r>
            <a:r>
              <a:rPr lang="en-US" sz="2400" dirty="0" smtClean="0">
                <a:latin typeface="Courier"/>
                <a:cs typeface="Courier"/>
              </a:rPr>
              <a:t>: Found in the </a:t>
            </a:r>
            <a:r>
              <a:rPr lang="en-US" sz="2400" b="1" dirty="0" smtClean="0">
                <a:latin typeface="Courier"/>
                <a:cs typeface="Courier"/>
              </a:rPr>
              <a:t>arcuate nucleus</a:t>
            </a:r>
            <a:r>
              <a:rPr lang="en-US" sz="2400" dirty="0" smtClean="0">
                <a:latin typeface="Courier"/>
                <a:cs typeface="Courier"/>
              </a:rPr>
              <a:t>. NPY stimulates:</a:t>
            </a:r>
          </a:p>
          <a:p>
            <a:pPr marL="0" indent="0">
              <a:buNone/>
            </a:pPr>
            <a:endParaRPr lang="en-US" sz="2400" dirty="0" smtClean="0">
              <a:latin typeface="Courier"/>
              <a:cs typeface="Courier"/>
            </a:endParaRPr>
          </a:p>
          <a:p>
            <a:pPr lvl="1"/>
            <a:r>
              <a:rPr lang="en-US" sz="2400" dirty="0" smtClean="0">
                <a:latin typeface="Courier"/>
                <a:cs typeface="Courier"/>
              </a:rPr>
              <a:t>Feeding</a:t>
            </a:r>
          </a:p>
          <a:p>
            <a:pPr lvl="1"/>
            <a:r>
              <a:rPr lang="en-US" sz="2400" dirty="0" smtClean="0">
                <a:latin typeface="Courier"/>
                <a:cs typeface="Courier"/>
              </a:rPr>
              <a:t>Insulin &amp; glucocorticoid release</a:t>
            </a:r>
          </a:p>
          <a:p>
            <a:pPr lvl="1"/>
            <a:r>
              <a:rPr lang="en-US" sz="2400" dirty="0" smtClean="0">
                <a:latin typeface="Wingdings"/>
                <a:ea typeface="Wingdings"/>
                <a:cs typeface="Wingdings"/>
                <a:sym typeface="Wingdings"/>
              </a:rPr>
              <a:t> </a:t>
            </a:r>
            <a:r>
              <a:rPr lang="en-US" sz="2400" dirty="0" smtClean="0">
                <a:latin typeface="Courier"/>
                <a:ea typeface="Wingdings"/>
                <a:cs typeface="Courier"/>
                <a:sym typeface="Wingdings"/>
              </a:rPr>
              <a:t>triglyceride breakdown</a:t>
            </a:r>
            <a:endParaRPr lang="en-US" sz="2400" dirty="0" smtClean="0">
              <a:latin typeface="Courier"/>
              <a:cs typeface="Courier"/>
            </a:endParaRPr>
          </a:p>
          <a:p>
            <a:pPr lvl="1"/>
            <a:r>
              <a:rPr lang="en-US" sz="2400" dirty="0" smtClean="0">
                <a:latin typeface="Wingdings"/>
                <a:ea typeface="Wingdings"/>
                <a:cs typeface="Wingdings"/>
                <a:sym typeface="Wingdings"/>
              </a:rPr>
              <a:t></a:t>
            </a:r>
            <a:r>
              <a:rPr lang="en-US" sz="2400" dirty="0">
                <a:latin typeface="Courier"/>
                <a:cs typeface="Courier"/>
                <a:sym typeface="Wingdings"/>
              </a:rPr>
              <a:t> </a:t>
            </a:r>
            <a:r>
              <a:rPr lang="en-US" sz="2400" dirty="0" smtClean="0">
                <a:latin typeface="Courier"/>
                <a:cs typeface="Courier"/>
                <a:sym typeface="Wingdings"/>
              </a:rPr>
              <a:t> body temperature</a:t>
            </a:r>
          </a:p>
          <a:p>
            <a:pPr marL="457200" lvl="1" indent="0">
              <a:buNone/>
            </a:pPr>
            <a:endParaRPr lang="en-US" sz="2000" dirty="0" smtClean="0">
              <a:latin typeface="Courier"/>
              <a:cs typeface="Courier"/>
              <a:sym typeface="Wingdings"/>
            </a:endParaRPr>
          </a:p>
          <a:p>
            <a:pPr marL="457200" lvl="1" indent="0">
              <a:buNone/>
            </a:pPr>
            <a:endParaRPr lang="en-US" sz="2000" dirty="0">
              <a:latin typeface="Courier"/>
              <a:cs typeface="Courier"/>
            </a:endParaRPr>
          </a:p>
        </p:txBody>
      </p:sp>
    </p:spTree>
    <p:extLst>
      <p:ext uri="{BB962C8B-B14F-4D97-AF65-F5344CB8AC3E}">
        <p14:creationId xmlns:p14="http://schemas.microsoft.com/office/powerpoint/2010/main" val="3864153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NPY &amp; Hunger</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sz="2400" dirty="0" smtClean="0">
                <a:latin typeface="Courier"/>
                <a:cs typeface="Courier"/>
              </a:rPr>
              <a:t>Levels of NPY in hypothalamus </a:t>
            </a:r>
            <a:r>
              <a:rPr lang="en-US" sz="2400" dirty="0" smtClean="0">
                <a:latin typeface="Wingdings"/>
                <a:ea typeface="Wingdings"/>
                <a:cs typeface="Wingdings"/>
                <a:sym typeface="Wingdings"/>
              </a:rPr>
              <a:t></a:t>
            </a:r>
            <a:r>
              <a:rPr lang="en-US" sz="2400" dirty="0" smtClean="0">
                <a:latin typeface="Courier"/>
                <a:cs typeface="Courier"/>
              </a:rPr>
              <a:t> by food deprivation, </a:t>
            </a:r>
            <a:r>
              <a:rPr lang="en-US" sz="2400" dirty="0" smtClean="0">
                <a:latin typeface="Wingdings"/>
                <a:ea typeface="Wingdings"/>
                <a:cs typeface="Wingdings"/>
                <a:sym typeface="Wingdings"/>
              </a:rPr>
              <a:t></a:t>
            </a:r>
            <a:r>
              <a:rPr lang="en-US" sz="2400" dirty="0">
                <a:latin typeface="Courier"/>
                <a:cs typeface="Courier"/>
                <a:sym typeface="Wingdings"/>
              </a:rPr>
              <a:t> </a:t>
            </a:r>
            <a:r>
              <a:rPr lang="en-US" sz="2400" dirty="0" smtClean="0">
                <a:latin typeface="Courier"/>
                <a:cs typeface="Courier"/>
              </a:rPr>
              <a:t>by eating. </a:t>
            </a:r>
          </a:p>
          <a:p>
            <a:pPr marL="0" indent="0">
              <a:buNone/>
            </a:pPr>
            <a:endParaRPr lang="en-US" sz="2400" dirty="0" smtClean="0">
              <a:latin typeface="Courier"/>
              <a:cs typeface="Courier"/>
            </a:endParaRPr>
          </a:p>
          <a:p>
            <a:r>
              <a:rPr lang="en-US" sz="2400" dirty="0" smtClean="0">
                <a:latin typeface="Courier"/>
                <a:cs typeface="Courier"/>
              </a:rPr>
              <a:t>NPY receptor antagonists suppress eating caused by food deprivation. </a:t>
            </a:r>
          </a:p>
          <a:p>
            <a:endParaRPr lang="en-US" sz="2400" dirty="0" smtClean="0">
              <a:latin typeface="Courier"/>
              <a:cs typeface="Courier"/>
            </a:endParaRPr>
          </a:p>
          <a:p>
            <a:r>
              <a:rPr lang="en-US" sz="2400" dirty="0" smtClean="0">
                <a:latin typeface="Courier"/>
                <a:cs typeface="Courier"/>
              </a:rPr>
              <a:t>Glucoprivation and ghrelin activate orexigenic NPY neurons. </a:t>
            </a:r>
          </a:p>
          <a:p>
            <a:pPr marL="0" indent="0">
              <a:buNone/>
            </a:pPr>
            <a:endParaRPr lang="en-US" sz="2400" dirty="0" smtClean="0">
              <a:latin typeface="Courier"/>
              <a:cs typeface="Courier"/>
            </a:endParaRPr>
          </a:p>
          <a:p>
            <a:r>
              <a:rPr lang="en-US" sz="2400" dirty="0" smtClean="0">
                <a:latin typeface="Courier"/>
                <a:cs typeface="Courier"/>
              </a:rPr>
              <a:t>NPY neurons in the arcuate nucleus </a:t>
            </a:r>
            <a:r>
              <a:rPr lang="en-US" sz="2400" b="1" dirty="0" smtClean="0">
                <a:latin typeface="Courier"/>
                <a:cs typeface="Courier"/>
              </a:rPr>
              <a:t>project to MCH/orexin neurons </a:t>
            </a:r>
            <a:r>
              <a:rPr lang="en-US" sz="2400" dirty="0" smtClean="0">
                <a:latin typeface="Courier"/>
                <a:cs typeface="Courier"/>
              </a:rPr>
              <a:t>in lateral hypothalamus. </a:t>
            </a:r>
          </a:p>
        </p:txBody>
      </p:sp>
    </p:spTree>
    <p:extLst>
      <p:ext uri="{BB962C8B-B14F-4D97-AF65-F5344CB8AC3E}">
        <p14:creationId xmlns:p14="http://schemas.microsoft.com/office/powerpoint/2010/main" val="32972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NPY and eating</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Infusion of </a:t>
            </a:r>
            <a:r>
              <a:rPr lang="en-US" sz="2400" b="1" dirty="0" smtClean="0">
                <a:latin typeface="Courier"/>
                <a:cs typeface="Courier"/>
              </a:rPr>
              <a:t>NPY</a:t>
            </a:r>
            <a:r>
              <a:rPr lang="en-US" sz="2400" dirty="0" smtClean="0">
                <a:latin typeface="Courier"/>
                <a:cs typeface="Courier"/>
              </a:rPr>
              <a:t> = </a:t>
            </a:r>
          </a:p>
          <a:p>
            <a:pPr marL="0" indent="0">
              <a:buNone/>
            </a:pPr>
            <a:endParaRPr lang="en-US" sz="2400" dirty="0">
              <a:latin typeface="Courier"/>
              <a:cs typeface="Courier"/>
            </a:endParaRPr>
          </a:p>
          <a:p>
            <a:pPr lvl="1"/>
            <a:r>
              <a:rPr lang="en-US" sz="2400" dirty="0" smtClean="0">
                <a:latin typeface="Courier"/>
                <a:cs typeface="Courier"/>
              </a:rPr>
              <a:t>“ravenous, frantic” eating</a:t>
            </a:r>
          </a:p>
          <a:p>
            <a:pPr marL="457200" lvl="1" indent="0">
              <a:buNone/>
            </a:pPr>
            <a:endParaRPr lang="en-US" sz="1600" dirty="0" smtClean="0">
              <a:latin typeface="Courier"/>
              <a:cs typeface="Courier"/>
            </a:endParaRPr>
          </a:p>
          <a:p>
            <a:pPr lvl="1"/>
            <a:r>
              <a:rPr lang="en-US" sz="2400" dirty="0" smtClean="0">
                <a:latin typeface="Courier"/>
                <a:cs typeface="Courier"/>
              </a:rPr>
              <a:t>rats will work very hard for food</a:t>
            </a:r>
          </a:p>
          <a:p>
            <a:pPr marL="457200" lvl="1" indent="0">
              <a:buNone/>
            </a:pPr>
            <a:endParaRPr lang="en-US" sz="2400" dirty="0" smtClean="0">
              <a:latin typeface="Courier"/>
              <a:cs typeface="Courier"/>
            </a:endParaRPr>
          </a:p>
          <a:p>
            <a:pPr lvl="1"/>
            <a:r>
              <a:rPr lang="en-US" sz="2400" dirty="0" smtClean="0">
                <a:latin typeface="Courier"/>
                <a:cs typeface="Courier"/>
              </a:rPr>
              <a:t>eat bad tasting food</a:t>
            </a:r>
          </a:p>
          <a:p>
            <a:pPr marL="457200" lvl="1" indent="0">
              <a:buNone/>
            </a:pPr>
            <a:endParaRPr lang="en-US" sz="2400" dirty="0" smtClean="0">
              <a:latin typeface="Courier"/>
              <a:cs typeface="Courier"/>
            </a:endParaRPr>
          </a:p>
          <a:p>
            <a:pPr lvl="1"/>
            <a:r>
              <a:rPr lang="en-US" sz="2400" dirty="0" smtClean="0">
                <a:latin typeface="Courier"/>
                <a:cs typeface="Courier"/>
              </a:rPr>
              <a:t> </a:t>
            </a:r>
            <a:r>
              <a:rPr lang="en-US" sz="2400" dirty="0">
                <a:latin typeface="Courier"/>
                <a:cs typeface="Courier"/>
              </a:rPr>
              <a:t>e</a:t>
            </a:r>
            <a:r>
              <a:rPr lang="en-US" sz="2400" dirty="0" smtClean="0">
                <a:latin typeface="Courier"/>
                <a:cs typeface="Courier"/>
              </a:rPr>
              <a:t>at despite pain (e.g., electric shock). </a:t>
            </a:r>
          </a:p>
          <a:p>
            <a:endParaRPr lang="en-US" sz="2400" dirty="0" smtClean="0">
              <a:latin typeface="Courier"/>
              <a:cs typeface="Courier"/>
            </a:endParaRPr>
          </a:p>
          <a:p>
            <a:endParaRPr lang="en-US" sz="2400" dirty="0">
              <a:latin typeface="Courier"/>
              <a:cs typeface="Courier"/>
            </a:endParaRPr>
          </a:p>
        </p:txBody>
      </p:sp>
    </p:spTree>
    <p:extLst>
      <p:ext uri="{BB962C8B-B14F-4D97-AF65-F5344CB8AC3E}">
        <p14:creationId xmlns:p14="http://schemas.microsoft.com/office/powerpoint/2010/main" val="2033923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NPY &amp; AgRP</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sz="2400" dirty="0" smtClean="0">
                <a:latin typeface="Courier"/>
                <a:cs typeface="Courier"/>
              </a:rPr>
              <a:t>NPY neurons project to the PVN (which releases CRH). </a:t>
            </a:r>
          </a:p>
          <a:p>
            <a:endParaRPr lang="en-US" sz="2400" dirty="0" smtClean="0">
              <a:latin typeface="Courier"/>
              <a:cs typeface="Courier"/>
            </a:endParaRPr>
          </a:p>
          <a:p>
            <a:r>
              <a:rPr lang="en-US" sz="2400" dirty="0" smtClean="0">
                <a:latin typeface="Courier"/>
                <a:cs typeface="Courier"/>
              </a:rPr>
              <a:t>Hypothalamic NPY neurons also release </a:t>
            </a:r>
            <a:r>
              <a:rPr lang="en-US" sz="2400" b="1" dirty="0" smtClean="0">
                <a:latin typeface="Courier"/>
                <a:cs typeface="Courier"/>
              </a:rPr>
              <a:t>agouti-related peptide (AgRP). </a:t>
            </a:r>
          </a:p>
          <a:p>
            <a:endParaRPr lang="en-US" sz="2400" b="1" dirty="0" smtClean="0">
              <a:latin typeface="Courier"/>
              <a:cs typeface="Courier"/>
            </a:endParaRPr>
          </a:p>
          <a:p>
            <a:r>
              <a:rPr lang="en-US" sz="2400" dirty="0" smtClean="0">
                <a:latin typeface="Courier"/>
                <a:cs typeface="Courier"/>
              </a:rPr>
              <a:t>NPY/AgRP neurons are inhibited by activation of their leptin receptors.</a:t>
            </a:r>
          </a:p>
          <a:p>
            <a:endParaRPr lang="en-US" sz="2400" dirty="0" smtClean="0">
              <a:latin typeface="Courier"/>
              <a:cs typeface="Courier"/>
            </a:endParaRPr>
          </a:p>
          <a:p>
            <a:r>
              <a:rPr lang="en-US" sz="2400" dirty="0" smtClean="0">
                <a:latin typeface="Courier"/>
                <a:cs typeface="Courier"/>
              </a:rPr>
              <a:t>NPY/AgRP neurons activate MCH/orexin neurons; so leptin binding to NPY/AgRP neurons = </a:t>
            </a:r>
            <a:r>
              <a:rPr lang="en-US" sz="2400" dirty="0" smtClean="0">
                <a:latin typeface="Wingdings"/>
                <a:ea typeface="Wingdings"/>
                <a:cs typeface="Wingdings"/>
                <a:sym typeface="Wingdings"/>
              </a:rPr>
              <a:t> </a:t>
            </a:r>
            <a:r>
              <a:rPr lang="en-US" sz="2400" dirty="0" smtClean="0">
                <a:latin typeface="Courier"/>
                <a:ea typeface="Wingdings"/>
                <a:cs typeface="Courier"/>
                <a:sym typeface="Wingdings"/>
              </a:rPr>
              <a:t>release of MCH &amp; orexin. </a:t>
            </a:r>
            <a:endParaRPr lang="en-US" sz="2400" dirty="0">
              <a:latin typeface="Courier"/>
              <a:cs typeface="Courier"/>
            </a:endParaRPr>
          </a:p>
        </p:txBody>
      </p:sp>
    </p:spTree>
    <p:extLst>
      <p:ext uri="{BB962C8B-B14F-4D97-AF65-F5344CB8AC3E}">
        <p14:creationId xmlns:p14="http://schemas.microsoft.com/office/powerpoint/2010/main" val="22453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ourier"/>
                <a:cs typeface="Courier"/>
              </a:rPr>
              <a:t>Endocannabinoids</a:t>
            </a:r>
            <a:r>
              <a:rPr lang="en-US" dirty="0" smtClean="0">
                <a:latin typeface="Courier"/>
                <a:cs typeface="Courier"/>
              </a:rPr>
              <a:t> as </a:t>
            </a:r>
            <a:r>
              <a:rPr lang="en-US" dirty="0" err="1" smtClean="0">
                <a:latin typeface="Courier"/>
                <a:cs typeface="Courier"/>
              </a:rPr>
              <a:t>orexigens</a:t>
            </a:r>
            <a:r>
              <a:rPr lang="en-US" dirty="0" smtClean="0">
                <a:latin typeface="Courier"/>
                <a:cs typeface="Courier"/>
              </a:rPr>
              <a:t>  </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sz="2400" dirty="0" smtClean="0">
                <a:latin typeface="Courier"/>
                <a:cs typeface="Courier"/>
              </a:rPr>
              <a:t>THC increases appetite (e.g., the munchies).</a:t>
            </a:r>
          </a:p>
          <a:p>
            <a:pPr marL="0" indent="0">
              <a:buNone/>
            </a:pPr>
            <a:endParaRPr lang="en-US" sz="2400" dirty="0" smtClean="0">
              <a:latin typeface="Courier"/>
              <a:cs typeface="Courier"/>
            </a:endParaRPr>
          </a:p>
          <a:p>
            <a:r>
              <a:rPr lang="en-US" sz="2400" dirty="0" smtClean="0">
                <a:latin typeface="Courier"/>
                <a:cs typeface="Courier"/>
              </a:rPr>
              <a:t>Endocannabinoids stimulate eating by </a:t>
            </a:r>
            <a:r>
              <a:rPr lang="en-US" sz="2400" dirty="0" smtClean="0">
                <a:latin typeface="Wingdings"/>
                <a:ea typeface="Wingdings"/>
                <a:cs typeface="Wingdings"/>
                <a:sym typeface="Wingdings"/>
              </a:rPr>
              <a:t></a:t>
            </a:r>
            <a:r>
              <a:rPr lang="en-US" sz="2400" dirty="0">
                <a:latin typeface="Courier"/>
                <a:cs typeface="Courier"/>
                <a:sym typeface="Wingdings"/>
              </a:rPr>
              <a:t> </a:t>
            </a:r>
            <a:r>
              <a:rPr lang="en-US" sz="2400" dirty="0" smtClean="0">
                <a:latin typeface="Courier"/>
                <a:cs typeface="Courier"/>
                <a:sym typeface="Wingdings"/>
              </a:rPr>
              <a:t>release of MCH and orexin. </a:t>
            </a:r>
          </a:p>
          <a:p>
            <a:pPr marL="0" indent="0">
              <a:buNone/>
            </a:pPr>
            <a:endParaRPr lang="en-US" sz="2400" dirty="0" smtClean="0">
              <a:latin typeface="Courier"/>
              <a:cs typeface="Courier"/>
              <a:sym typeface="Wingdings"/>
            </a:endParaRPr>
          </a:p>
          <a:p>
            <a:r>
              <a:rPr lang="en-US" sz="2400" dirty="0" smtClean="0">
                <a:latin typeface="Courier"/>
                <a:cs typeface="Courier"/>
                <a:sym typeface="Wingdings"/>
              </a:rPr>
              <a:t>endocannabinoid levels highest during fasting, lowest during feeding.</a:t>
            </a:r>
          </a:p>
          <a:p>
            <a:pPr marL="0" indent="0">
              <a:buNone/>
            </a:pPr>
            <a:endParaRPr lang="en-US" sz="2400" dirty="0" smtClean="0">
              <a:latin typeface="Courier"/>
              <a:cs typeface="Courier"/>
              <a:sym typeface="Wingdings"/>
            </a:endParaRPr>
          </a:p>
          <a:p>
            <a:r>
              <a:rPr lang="en-US" sz="2400" dirty="0" smtClean="0">
                <a:latin typeface="Courier"/>
                <a:cs typeface="Courier"/>
                <a:sym typeface="Wingdings"/>
              </a:rPr>
              <a:t>CB</a:t>
            </a:r>
            <a:r>
              <a:rPr lang="en-US" sz="2400" baseline="-25000" dirty="0" smtClean="0">
                <a:latin typeface="Courier"/>
                <a:cs typeface="Courier"/>
                <a:sym typeface="Wingdings"/>
              </a:rPr>
              <a:t>1</a:t>
            </a:r>
            <a:r>
              <a:rPr lang="en-US" sz="2400" dirty="0" smtClean="0">
                <a:latin typeface="Courier"/>
                <a:cs typeface="Courier"/>
                <a:sym typeface="Wingdings"/>
              </a:rPr>
              <a:t> receptor knockout mice are lean, resistant to obesity. </a:t>
            </a:r>
          </a:p>
          <a:p>
            <a:pPr marL="0" indent="0">
              <a:buNone/>
            </a:pPr>
            <a:endParaRPr lang="en-US" sz="2400" dirty="0" smtClean="0">
              <a:latin typeface="Courier"/>
              <a:cs typeface="Courier"/>
              <a:sym typeface="Wingdings"/>
            </a:endParaRPr>
          </a:p>
          <a:p>
            <a:endParaRPr lang="en-US" sz="2400" dirty="0">
              <a:latin typeface="Courier"/>
              <a:cs typeface="Courier"/>
              <a:sym typeface="Wingdings"/>
            </a:endParaRPr>
          </a:p>
          <a:p>
            <a:endParaRPr lang="en-US" sz="2400" dirty="0" smtClean="0">
              <a:latin typeface="Courier"/>
              <a:cs typeface="Courier"/>
              <a:sym typeface="Wingdings"/>
            </a:endParaRPr>
          </a:p>
          <a:p>
            <a:endParaRPr lang="en-US" sz="2400" dirty="0">
              <a:latin typeface="Courier"/>
              <a:cs typeface="Courier"/>
            </a:endParaRPr>
          </a:p>
        </p:txBody>
      </p:sp>
    </p:spTree>
    <p:extLst>
      <p:ext uri="{BB962C8B-B14F-4D97-AF65-F5344CB8AC3E}">
        <p14:creationId xmlns:p14="http://schemas.microsoft.com/office/powerpoint/2010/main" val="31810887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3" y="512902"/>
            <a:ext cx="8229600" cy="1143000"/>
          </a:xfrm>
        </p:spPr>
        <p:txBody>
          <a:bodyPr/>
          <a:lstStyle/>
          <a:p>
            <a:r>
              <a:rPr lang="en-US" dirty="0" smtClean="0">
                <a:latin typeface="Courier"/>
                <a:cs typeface="Courier"/>
              </a:rPr>
              <a:t>Suppressing appetite</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sz="2400" dirty="0" smtClean="0">
                <a:latin typeface="Courier"/>
                <a:cs typeface="Courier"/>
              </a:rPr>
              <a:t>Another </a:t>
            </a:r>
            <a:r>
              <a:rPr lang="en-US" sz="2400" i="1" dirty="0" smtClean="0">
                <a:latin typeface="Courier"/>
                <a:cs typeface="Courier"/>
              </a:rPr>
              <a:t>anorexigenic</a:t>
            </a:r>
            <a:r>
              <a:rPr lang="en-US" sz="2400" dirty="0" smtClean="0">
                <a:latin typeface="Courier"/>
                <a:cs typeface="Courier"/>
              </a:rPr>
              <a:t> signal in the arcuate nucleus is </a:t>
            </a:r>
            <a:r>
              <a:rPr lang="en-US" sz="2400" b="1" dirty="0" smtClean="0">
                <a:latin typeface="Courier"/>
                <a:cs typeface="Courier"/>
              </a:rPr>
              <a:t>CART</a:t>
            </a:r>
            <a:r>
              <a:rPr lang="en-US" sz="2400" dirty="0" smtClean="0">
                <a:latin typeface="Courier"/>
                <a:cs typeface="Courier"/>
              </a:rPr>
              <a:t> (cocaine and amphetamine-regulated transcript).</a:t>
            </a:r>
          </a:p>
          <a:p>
            <a:endParaRPr lang="en-US" sz="2400" dirty="0" smtClean="0">
              <a:latin typeface="Courier"/>
              <a:cs typeface="Courier"/>
            </a:endParaRPr>
          </a:p>
          <a:p>
            <a:r>
              <a:rPr lang="en-US" sz="2400" dirty="0" smtClean="0">
                <a:latin typeface="Courier"/>
                <a:cs typeface="Courier"/>
              </a:rPr>
              <a:t>CART levels </a:t>
            </a:r>
            <a:r>
              <a:rPr lang="en-US" sz="2400" dirty="0" smtClean="0">
                <a:latin typeface="Wingdings"/>
                <a:ea typeface="Wingdings"/>
                <a:cs typeface="Wingdings"/>
                <a:sym typeface="Wingdings"/>
              </a:rPr>
              <a:t></a:t>
            </a:r>
            <a:r>
              <a:rPr lang="en-US" sz="2400" dirty="0" smtClean="0">
                <a:latin typeface="Courier"/>
                <a:cs typeface="Courier"/>
              </a:rPr>
              <a:t> during food deprivation.</a:t>
            </a:r>
          </a:p>
          <a:p>
            <a:endParaRPr lang="en-US" sz="2400" dirty="0" smtClean="0">
              <a:latin typeface="Courier"/>
              <a:cs typeface="Courier"/>
            </a:endParaRPr>
          </a:p>
          <a:p>
            <a:r>
              <a:rPr lang="en-US" sz="2400" dirty="0" smtClean="0">
                <a:latin typeface="Courier"/>
                <a:cs typeface="Courier"/>
              </a:rPr>
              <a:t>Injection of CART into ventricles = </a:t>
            </a:r>
            <a:r>
              <a:rPr lang="en-US" sz="2400" dirty="0" smtClean="0">
                <a:latin typeface="Wingdings"/>
                <a:ea typeface="Wingdings"/>
                <a:cs typeface="Wingdings"/>
                <a:sym typeface="Wingdings"/>
              </a:rPr>
              <a:t></a:t>
            </a:r>
            <a:r>
              <a:rPr lang="en-US" sz="2400" dirty="0">
                <a:latin typeface="Courier"/>
                <a:cs typeface="Courier"/>
                <a:sym typeface="Wingdings"/>
              </a:rPr>
              <a:t> </a:t>
            </a:r>
            <a:r>
              <a:rPr lang="en-US" sz="2400" dirty="0" smtClean="0">
                <a:latin typeface="Courier"/>
                <a:cs typeface="Courier"/>
                <a:sym typeface="Wingdings"/>
              </a:rPr>
              <a:t>eating. </a:t>
            </a:r>
          </a:p>
          <a:p>
            <a:endParaRPr lang="en-US" sz="2400" dirty="0" smtClean="0">
              <a:latin typeface="Courier"/>
              <a:cs typeface="Courier"/>
              <a:sym typeface="Wingdings"/>
            </a:endParaRPr>
          </a:p>
          <a:p>
            <a:r>
              <a:rPr lang="en-US" sz="2400" b="1" dirty="0" smtClean="0">
                <a:latin typeface="Courier"/>
                <a:cs typeface="Courier"/>
              </a:rPr>
              <a:t>CART inhibits MCH and orexin neurons</a:t>
            </a:r>
            <a:r>
              <a:rPr lang="en-US" sz="2400" dirty="0" smtClean="0">
                <a:latin typeface="Courier"/>
                <a:cs typeface="Courier"/>
              </a:rPr>
              <a:t>, increases metabolic rate through connections with PVN (</a:t>
            </a:r>
            <a:r>
              <a:rPr lang="en-US" sz="2400" dirty="0" smtClean="0">
                <a:latin typeface="Wingdings"/>
                <a:ea typeface="Wingdings"/>
                <a:cs typeface="Wingdings"/>
                <a:sym typeface="Wingdings"/>
              </a:rPr>
              <a:t></a:t>
            </a:r>
            <a:r>
              <a:rPr lang="en-US" sz="2400" dirty="0" smtClean="0">
                <a:latin typeface="Courier"/>
                <a:cs typeface="Courier"/>
              </a:rPr>
              <a:t> CRH). </a:t>
            </a:r>
            <a:endParaRPr lang="en-US" sz="2400" dirty="0">
              <a:latin typeface="Courier"/>
              <a:cs typeface="Courier"/>
            </a:endParaRPr>
          </a:p>
        </p:txBody>
      </p:sp>
    </p:spTree>
    <p:extLst>
      <p:ext uri="{BB962C8B-B14F-4D97-AF65-F5344CB8AC3E}">
        <p14:creationId xmlns:p14="http://schemas.microsoft.com/office/powerpoint/2010/main" val="28875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Grande"/>
                <a:ea typeface="Lucida Grande"/>
                <a:cs typeface="Lucida Grande"/>
              </a:rPr>
              <a:t>α</a:t>
            </a:r>
            <a:r>
              <a:rPr lang="en-US" dirty="0" smtClean="0">
                <a:latin typeface="Courier"/>
                <a:cs typeface="Courier"/>
              </a:rPr>
              <a:t>-MSH </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b="1" dirty="0" smtClean="0">
                <a:latin typeface="Lucida Grande"/>
                <a:ea typeface="Lucida Grande"/>
                <a:cs typeface="Lucida Grande"/>
              </a:rPr>
              <a:t>α</a:t>
            </a:r>
            <a:r>
              <a:rPr lang="en-US" sz="2400" b="1" dirty="0">
                <a:latin typeface="Courier"/>
                <a:cs typeface="Courier"/>
              </a:rPr>
              <a:t>-</a:t>
            </a:r>
            <a:r>
              <a:rPr lang="en-US" sz="2400" b="1" dirty="0" smtClean="0">
                <a:latin typeface="Courier"/>
                <a:cs typeface="Courier"/>
              </a:rPr>
              <a:t>Melanocyte-Stimulating Hormone (MSH) </a:t>
            </a:r>
            <a:r>
              <a:rPr lang="en-US" sz="2400" dirty="0" smtClean="0">
                <a:latin typeface="Courier"/>
                <a:cs typeface="Courier"/>
              </a:rPr>
              <a:t>is also released by CART neurons.</a:t>
            </a:r>
          </a:p>
          <a:p>
            <a:endParaRPr lang="en-US" sz="2400" dirty="0" smtClean="0">
              <a:latin typeface="Courier"/>
              <a:cs typeface="Courier"/>
            </a:endParaRPr>
          </a:p>
          <a:p>
            <a:r>
              <a:rPr lang="en-US" sz="2400" dirty="0" smtClean="0">
                <a:latin typeface="Courier"/>
                <a:cs typeface="Courier"/>
              </a:rPr>
              <a:t>Produced from proopiomelanocortin </a:t>
            </a:r>
            <a:r>
              <a:rPr lang="en-US" sz="2400" b="1" dirty="0" smtClean="0">
                <a:latin typeface="Courier"/>
                <a:cs typeface="Courier"/>
              </a:rPr>
              <a:t>(POMC)</a:t>
            </a:r>
            <a:r>
              <a:rPr lang="en-US" sz="2400" dirty="0" smtClean="0">
                <a:latin typeface="Courier"/>
                <a:cs typeface="Courier"/>
              </a:rPr>
              <a:t>, so releasing neurons are called </a:t>
            </a:r>
            <a:r>
              <a:rPr lang="en-US" sz="2400" b="1" dirty="0" smtClean="0">
                <a:latin typeface="Courier"/>
                <a:cs typeface="Courier"/>
              </a:rPr>
              <a:t>POMC/CART </a:t>
            </a:r>
            <a:r>
              <a:rPr lang="en-US" sz="2400" dirty="0" smtClean="0">
                <a:latin typeface="Courier"/>
                <a:cs typeface="Courier"/>
              </a:rPr>
              <a:t>neurons.</a:t>
            </a:r>
          </a:p>
          <a:p>
            <a:endParaRPr lang="en-US" sz="2400" dirty="0" smtClean="0">
              <a:latin typeface="Courier"/>
              <a:cs typeface="Courier"/>
            </a:endParaRPr>
          </a:p>
          <a:p>
            <a:r>
              <a:rPr lang="en-US" sz="2400" dirty="0" smtClean="0">
                <a:latin typeface="Lucida Grande"/>
                <a:ea typeface="Lucida Grande"/>
                <a:cs typeface="Lucida Grande"/>
              </a:rPr>
              <a:t>α</a:t>
            </a:r>
            <a:r>
              <a:rPr lang="en-US" sz="2400" dirty="0" smtClean="0">
                <a:latin typeface="Courier"/>
                <a:cs typeface="Courier"/>
              </a:rPr>
              <a:t>-MSH is a melanocortin-4 receptor agonist; binds to MC-4R and </a:t>
            </a:r>
            <a:r>
              <a:rPr lang="en-US" sz="2400" b="1" dirty="0" smtClean="0">
                <a:latin typeface="Courier"/>
                <a:cs typeface="Courier"/>
              </a:rPr>
              <a:t>inhibits</a:t>
            </a:r>
            <a:r>
              <a:rPr lang="en-US" sz="2400" dirty="0" smtClean="0">
                <a:latin typeface="Courier"/>
                <a:cs typeface="Courier"/>
              </a:rPr>
              <a:t> </a:t>
            </a:r>
            <a:r>
              <a:rPr lang="en-US" sz="2400" b="1" dirty="0" smtClean="0">
                <a:latin typeface="Courier"/>
                <a:cs typeface="Courier"/>
              </a:rPr>
              <a:t>feeding</a:t>
            </a:r>
            <a:r>
              <a:rPr lang="en-US" sz="2400" dirty="0">
                <a:latin typeface="Courier"/>
                <a:cs typeface="Courier"/>
              </a:rPr>
              <a:t> </a:t>
            </a:r>
            <a:r>
              <a:rPr lang="en-US" sz="2400" dirty="0" smtClean="0">
                <a:latin typeface="Courier"/>
                <a:cs typeface="Courier"/>
              </a:rPr>
              <a:t>by inhibiting </a:t>
            </a:r>
            <a:r>
              <a:rPr lang="en-US" sz="2400" dirty="0" err="1" smtClean="0">
                <a:latin typeface="Courier"/>
                <a:cs typeface="Courier"/>
              </a:rPr>
              <a:t>orexigenic</a:t>
            </a:r>
            <a:r>
              <a:rPr lang="en-US" sz="2400" dirty="0" smtClean="0">
                <a:latin typeface="Courier"/>
                <a:cs typeface="Courier"/>
              </a:rPr>
              <a:t> neurons. </a:t>
            </a:r>
          </a:p>
        </p:txBody>
      </p:sp>
    </p:spTree>
    <p:extLst>
      <p:ext uri="{BB962C8B-B14F-4D97-AF65-F5344CB8AC3E}">
        <p14:creationId xmlns:p14="http://schemas.microsoft.com/office/powerpoint/2010/main" val="253156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Grande"/>
                <a:ea typeface="Lucida Grande"/>
                <a:cs typeface="Lucida Grande"/>
              </a:rPr>
              <a:t>α</a:t>
            </a:r>
            <a:r>
              <a:rPr lang="en-US" dirty="0" smtClean="0">
                <a:latin typeface="Courier"/>
                <a:cs typeface="Courier"/>
              </a:rPr>
              <a:t>-MSH &amp; </a:t>
            </a:r>
            <a:r>
              <a:rPr lang="en-US" dirty="0" err="1" smtClean="0">
                <a:latin typeface="Courier"/>
                <a:cs typeface="Courier"/>
              </a:rPr>
              <a:t>AgRP</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err="1">
                <a:latin typeface="Courier"/>
                <a:cs typeface="Courier"/>
              </a:rPr>
              <a:t>AgRP</a:t>
            </a:r>
            <a:r>
              <a:rPr lang="en-US" sz="2400" dirty="0">
                <a:latin typeface="Courier"/>
                <a:cs typeface="Courier"/>
              </a:rPr>
              <a:t> </a:t>
            </a:r>
            <a:r>
              <a:rPr lang="en-US" sz="2400" dirty="0" smtClean="0">
                <a:latin typeface="Courier"/>
                <a:cs typeface="Courier"/>
              </a:rPr>
              <a:t>is antagonist of MC</a:t>
            </a:r>
            <a:r>
              <a:rPr lang="en-US" sz="2400" dirty="0">
                <a:latin typeface="Courier"/>
                <a:cs typeface="Courier"/>
              </a:rPr>
              <a:t>-</a:t>
            </a:r>
            <a:r>
              <a:rPr lang="en-US" sz="2400" dirty="0" smtClean="0">
                <a:latin typeface="Courier"/>
                <a:cs typeface="Courier"/>
              </a:rPr>
              <a:t>4R; binding </a:t>
            </a:r>
            <a:r>
              <a:rPr lang="en-US" sz="2400" b="1" dirty="0" smtClean="0">
                <a:latin typeface="Courier"/>
                <a:cs typeface="Courier"/>
              </a:rPr>
              <a:t>stimulates </a:t>
            </a:r>
            <a:r>
              <a:rPr lang="en-US" sz="2400" dirty="0" smtClean="0">
                <a:latin typeface="Courier"/>
                <a:cs typeface="Courier"/>
              </a:rPr>
              <a:t>feeding.</a:t>
            </a:r>
          </a:p>
          <a:p>
            <a:endParaRPr lang="en-US" sz="2400" dirty="0" smtClean="0">
              <a:latin typeface="Courier"/>
              <a:cs typeface="Courier"/>
            </a:endParaRPr>
          </a:p>
          <a:p>
            <a:pPr lvl="1"/>
            <a:r>
              <a:rPr lang="en-US" sz="2000" dirty="0" smtClean="0">
                <a:latin typeface="Courier"/>
                <a:cs typeface="Courier"/>
              </a:rPr>
              <a:t>blocks inhibition of </a:t>
            </a:r>
            <a:r>
              <a:rPr lang="en-US" sz="2000" dirty="0" err="1" smtClean="0">
                <a:latin typeface="Courier"/>
                <a:cs typeface="Courier"/>
              </a:rPr>
              <a:t>orexigenic</a:t>
            </a:r>
            <a:r>
              <a:rPr lang="en-US" sz="2000" dirty="0" smtClean="0">
                <a:latin typeface="Courier"/>
                <a:cs typeface="Courier"/>
              </a:rPr>
              <a:t> neurons.</a:t>
            </a:r>
          </a:p>
          <a:p>
            <a:endParaRPr lang="en-US" sz="2400" dirty="0" smtClean="0">
              <a:latin typeface="Courier"/>
              <a:cs typeface="Courier"/>
            </a:endParaRPr>
          </a:p>
          <a:p>
            <a:endParaRPr lang="en-US" sz="2400" dirty="0">
              <a:latin typeface="Courier"/>
              <a:cs typeface="Courier"/>
            </a:endParaRPr>
          </a:p>
          <a:p>
            <a:r>
              <a:rPr lang="en-US" sz="2400" dirty="0" err="1">
                <a:latin typeface="Courier"/>
                <a:cs typeface="Courier"/>
              </a:rPr>
              <a:t>Leptin</a:t>
            </a:r>
            <a:r>
              <a:rPr lang="en-US" sz="2400" dirty="0">
                <a:latin typeface="Courier"/>
                <a:cs typeface="Courier"/>
              </a:rPr>
              <a:t> stimulates release of CART,</a:t>
            </a:r>
            <a:r>
              <a:rPr lang="en-US" sz="2400" dirty="0">
                <a:latin typeface="Lucida Grande"/>
                <a:ea typeface="Lucida Grande"/>
                <a:cs typeface="Lucida Grande"/>
              </a:rPr>
              <a:t>α</a:t>
            </a:r>
            <a:r>
              <a:rPr lang="en-US" sz="2400" dirty="0">
                <a:latin typeface="Courier"/>
                <a:cs typeface="Courier"/>
              </a:rPr>
              <a:t>-MSH; inhibits release of NPY, AGRP. </a:t>
            </a:r>
          </a:p>
          <a:p>
            <a:endParaRPr lang="en-US" sz="2400" dirty="0">
              <a:latin typeface="Courier"/>
              <a:cs typeface="Courier"/>
            </a:endParaRPr>
          </a:p>
        </p:txBody>
      </p:sp>
    </p:spTree>
    <p:extLst>
      <p:ext uri="{BB962C8B-B14F-4D97-AF65-F5344CB8AC3E}">
        <p14:creationId xmlns:p14="http://schemas.microsoft.com/office/powerpoint/2010/main" val="3738396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Courier"/>
                <a:cs typeface="Courier"/>
              </a:rPr>
              <a:t>Putting it all together: Hunger signals and feeding circuits </a:t>
            </a:r>
            <a:endParaRPr lang="en-US" sz="3200" b="1" dirty="0">
              <a:latin typeface="Courier"/>
              <a:cs typeface="Courier"/>
            </a:endParaRPr>
          </a:p>
        </p:txBody>
      </p:sp>
      <p:sp>
        <p:nvSpPr>
          <p:cNvPr id="3" name="Content Placeholder 2"/>
          <p:cNvSpPr>
            <a:spLocks noGrp="1"/>
          </p:cNvSpPr>
          <p:nvPr>
            <p:ph idx="1"/>
          </p:nvPr>
        </p:nvSpPr>
        <p:spPr/>
        <p:txBody>
          <a:bodyPr>
            <a:normAutofit fontScale="92500" lnSpcReduction="20000"/>
          </a:bodyPr>
          <a:lstStyle/>
          <a:p>
            <a:r>
              <a:rPr lang="en-US" sz="2400" dirty="0" smtClean="0">
                <a:latin typeface="Courier"/>
                <a:cs typeface="Courier"/>
              </a:rPr>
              <a:t>When the stomach empties, ghrelin is secreted, and glucose-sensitive neurons in the medulla activate NPY neurons in VL medulla. </a:t>
            </a:r>
          </a:p>
          <a:p>
            <a:pPr marL="0" indent="0">
              <a:buNone/>
            </a:pPr>
            <a:endParaRPr lang="en-US" sz="2400" dirty="0" smtClean="0">
              <a:latin typeface="Courier"/>
              <a:cs typeface="Courier"/>
            </a:endParaRPr>
          </a:p>
          <a:p>
            <a:r>
              <a:rPr lang="en-US" sz="2400" b="1" dirty="0" smtClean="0">
                <a:latin typeface="Courier"/>
                <a:cs typeface="Courier"/>
              </a:rPr>
              <a:t>NPY and ghrelin activate NPY/AGRP neurons in the arcuate nucleus</a:t>
            </a:r>
            <a:r>
              <a:rPr lang="en-US" sz="2400" dirty="0" smtClean="0">
                <a:latin typeface="Courier"/>
                <a:cs typeface="Courier"/>
              </a:rPr>
              <a:t>. These neurons project to lateral hypothalamus </a:t>
            </a:r>
            <a:r>
              <a:rPr lang="en-US" sz="2400" b="1" dirty="0" smtClean="0">
                <a:latin typeface="Courier"/>
                <a:cs typeface="Courier"/>
              </a:rPr>
              <a:t>and activate MCH and orexin</a:t>
            </a:r>
            <a:r>
              <a:rPr lang="en-US" sz="2400" dirty="0" smtClean="0">
                <a:latin typeface="Courier"/>
                <a:cs typeface="Courier"/>
              </a:rPr>
              <a:t> neurons to promote eating and lower metabolic rate. </a:t>
            </a:r>
          </a:p>
          <a:p>
            <a:pPr marL="0" indent="0">
              <a:buNone/>
            </a:pPr>
            <a:endParaRPr lang="en-US" sz="2400" dirty="0" smtClean="0">
              <a:latin typeface="Courier"/>
              <a:cs typeface="Courier"/>
            </a:endParaRPr>
          </a:p>
          <a:p>
            <a:r>
              <a:rPr lang="en-US" sz="2400" dirty="0" smtClean="0">
                <a:latin typeface="Courier"/>
                <a:cs typeface="Courier"/>
              </a:rPr>
              <a:t>Also project to PVN and ANS nuclei in brainstem to reduce temp, insulin secretion and FA breakdown. </a:t>
            </a:r>
            <a:endParaRPr lang="en-US" sz="2400" dirty="0">
              <a:latin typeface="Courier"/>
              <a:cs typeface="Courier"/>
            </a:endParaRPr>
          </a:p>
        </p:txBody>
      </p:sp>
    </p:spTree>
    <p:extLst>
      <p:ext uri="{BB962C8B-B14F-4D97-AF65-F5344CB8AC3E}">
        <p14:creationId xmlns:p14="http://schemas.microsoft.com/office/powerpoint/2010/main" val="242760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Energy storage &amp; metabolism</a:t>
            </a:r>
            <a:endParaRPr lang="en-US" dirty="0">
              <a:latin typeface="Courier"/>
              <a:cs typeface="Courier"/>
            </a:endParaRPr>
          </a:p>
        </p:txBody>
      </p:sp>
      <p:sp>
        <p:nvSpPr>
          <p:cNvPr id="3" name="Content Placeholder 2"/>
          <p:cNvSpPr>
            <a:spLocks noGrp="1"/>
          </p:cNvSpPr>
          <p:nvPr>
            <p:ph idx="1"/>
          </p:nvPr>
        </p:nvSpPr>
        <p:spPr/>
        <p:txBody>
          <a:bodyPr>
            <a:normAutofit fontScale="85000" lnSpcReduction="20000"/>
          </a:bodyPr>
          <a:lstStyle/>
          <a:p>
            <a:r>
              <a:rPr lang="en-US" sz="2400" dirty="0" smtClean="0">
                <a:latin typeface="Courier"/>
                <a:cs typeface="Courier"/>
              </a:rPr>
              <a:t>All the energy we need to move, think, breathe and keep constant body temp is derived in the same way:</a:t>
            </a:r>
          </a:p>
          <a:p>
            <a:endParaRPr lang="en-US" sz="2400" dirty="0" smtClean="0">
              <a:latin typeface="Courier"/>
              <a:cs typeface="Courier"/>
            </a:endParaRPr>
          </a:p>
          <a:p>
            <a:pPr lvl="1"/>
            <a:r>
              <a:rPr lang="en-US" sz="2000" dirty="0" smtClean="0">
                <a:latin typeface="Courier"/>
                <a:cs typeface="Courier"/>
              </a:rPr>
              <a:t>It is released when the chemical bonds of complex molecules are broken, and smaller, simpler compounds are made.  </a:t>
            </a:r>
          </a:p>
          <a:p>
            <a:pPr lvl="1"/>
            <a:endParaRPr lang="en-US" sz="2000" dirty="0" smtClean="0">
              <a:latin typeface="Courier"/>
              <a:cs typeface="Courier"/>
            </a:endParaRPr>
          </a:p>
          <a:p>
            <a:r>
              <a:rPr lang="en-US" sz="2400" dirty="0" smtClean="0">
                <a:latin typeface="Courier"/>
                <a:cs typeface="Courier"/>
              </a:rPr>
              <a:t>Energy gets to the body in 3 forms: </a:t>
            </a:r>
            <a:r>
              <a:rPr lang="en-US" sz="2400" b="1" dirty="0" smtClean="0">
                <a:latin typeface="Courier"/>
                <a:cs typeface="Courier"/>
              </a:rPr>
              <a:t>lipids</a:t>
            </a:r>
            <a:r>
              <a:rPr lang="en-US" sz="2400" dirty="0" smtClean="0">
                <a:latin typeface="Courier"/>
                <a:cs typeface="Courier"/>
              </a:rPr>
              <a:t> (fats), </a:t>
            </a:r>
            <a:r>
              <a:rPr lang="en-US" sz="2400" b="1" dirty="0" smtClean="0">
                <a:latin typeface="Courier"/>
                <a:cs typeface="Courier"/>
              </a:rPr>
              <a:t>amino acids </a:t>
            </a:r>
            <a:r>
              <a:rPr lang="en-US" sz="2400" dirty="0" smtClean="0">
                <a:latin typeface="Courier"/>
                <a:cs typeface="Courier"/>
              </a:rPr>
              <a:t>(breakdown products of proteins), and </a:t>
            </a:r>
            <a:r>
              <a:rPr lang="en-US" sz="2400" b="1" dirty="0" smtClean="0">
                <a:latin typeface="Courier"/>
                <a:cs typeface="Courier"/>
              </a:rPr>
              <a:t>glucose</a:t>
            </a:r>
            <a:r>
              <a:rPr lang="en-US" sz="2400" dirty="0" smtClean="0">
                <a:latin typeface="Courier"/>
                <a:cs typeface="Courier"/>
              </a:rPr>
              <a:t> (breakdown product of complex carbs- starches and sugars).</a:t>
            </a:r>
          </a:p>
          <a:p>
            <a:endParaRPr lang="en-US" sz="2400" dirty="0">
              <a:latin typeface="Courier"/>
              <a:cs typeface="Courier"/>
            </a:endParaRPr>
          </a:p>
          <a:p>
            <a:r>
              <a:rPr lang="en-US" sz="2400" dirty="0" smtClean="0">
                <a:latin typeface="Courier"/>
                <a:cs typeface="Courier"/>
              </a:rPr>
              <a:t>Energy is stored in the body as </a:t>
            </a:r>
            <a:r>
              <a:rPr lang="en-US" sz="2400" b="1" dirty="0" smtClean="0">
                <a:latin typeface="Courier"/>
                <a:cs typeface="Courier"/>
              </a:rPr>
              <a:t>fats </a:t>
            </a:r>
            <a:r>
              <a:rPr lang="en-US" sz="2400" dirty="0" smtClean="0">
                <a:latin typeface="Courier"/>
                <a:cs typeface="Courier"/>
              </a:rPr>
              <a:t>[triglycerides](85%), </a:t>
            </a:r>
            <a:r>
              <a:rPr lang="en-US" sz="2400" b="1" dirty="0" smtClean="0">
                <a:latin typeface="Courier"/>
                <a:cs typeface="Courier"/>
              </a:rPr>
              <a:t>protein</a:t>
            </a:r>
            <a:r>
              <a:rPr lang="en-US" sz="2400" dirty="0" smtClean="0">
                <a:latin typeface="Courier"/>
                <a:cs typeface="Courier"/>
              </a:rPr>
              <a:t> in muscle (14.5%), and </a:t>
            </a:r>
            <a:r>
              <a:rPr lang="en-US" sz="2400" b="1" dirty="0" smtClean="0">
                <a:latin typeface="Courier"/>
                <a:cs typeface="Courier"/>
              </a:rPr>
              <a:t>glycogen</a:t>
            </a:r>
            <a:r>
              <a:rPr lang="en-US" sz="2400" dirty="0" smtClean="0">
                <a:latin typeface="Courier"/>
                <a:cs typeface="Courier"/>
              </a:rPr>
              <a:t> in liver and muscle (0.5%). </a:t>
            </a:r>
            <a:endParaRPr lang="en-US" sz="2400" dirty="0">
              <a:latin typeface="Courier"/>
              <a:cs typeface="Courier"/>
            </a:endParaRPr>
          </a:p>
        </p:txBody>
      </p:sp>
    </p:spTree>
    <p:extLst>
      <p:ext uri="{BB962C8B-B14F-4D97-AF65-F5344CB8AC3E}">
        <p14:creationId xmlns:p14="http://schemas.microsoft.com/office/powerpoint/2010/main" val="128118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Hunger &amp; Feeding Circuits</a:t>
            </a:r>
            <a:endParaRPr lang="en-US" dirty="0">
              <a:latin typeface="Courier"/>
              <a:cs typeface="Courier"/>
            </a:endParaRPr>
          </a:p>
        </p:txBody>
      </p:sp>
      <p:pic>
        <p:nvPicPr>
          <p:cNvPr id="4" name="Picture 3"/>
          <p:cNvPicPr/>
          <p:nvPr/>
        </p:nvPicPr>
        <p:blipFill>
          <a:blip r:embed="rId2">
            <a:grayscl/>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006743" y="1417638"/>
            <a:ext cx="5408794" cy="4602112"/>
          </a:xfrm>
          <a:prstGeom prst="rect">
            <a:avLst/>
          </a:prstGeom>
          <a:noFill/>
          <a:ln>
            <a:noFill/>
          </a:ln>
          <a:extLst/>
        </p:spPr>
      </p:pic>
      <p:sp>
        <p:nvSpPr>
          <p:cNvPr id="5" name="TextBox 4"/>
          <p:cNvSpPr txBox="1"/>
          <p:nvPr/>
        </p:nvSpPr>
        <p:spPr>
          <a:xfrm>
            <a:off x="3198244" y="6319003"/>
            <a:ext cx="2816584" cy="369332"/>
          </a:xfrm>
          <a:prstGeom prst="rect">
            <a:avLst/>
          </a:prstGeom>
          <a:noFill/>
        </p:spPr>
        <p:txBody>
          <a:bodyPr wrap="none" rtlCol="0">
            <a:spAutoFit/>
          </a:bodyPr>
          <a:lstStyle/>
          <a:p>
            <a:r>
              <a:rPr lang="en-US" dirty="0" smtClean="0">
                <a:latin typeface="Courier"/>
                <a:cs typeface="Courier"/>
              </a:rPr>
              <a:t>Carlson, Fig. 12.24</a:t>
            </a:r>
            <a:endParaRPr lang="en-US" dirty="0">
              <a:latin typeface="Courier"/>
              <a:cs typeface="Courier"/>
            </a:endParaRPr>
          </a:p>
        </p:txBody>
      </p:sp>
    </p:spTree>
    <p:extLst>
      <p:ext uri="{BB962C8B-B14F-4D97-AF65-F5344CB8AC3E}">
        <p14:creationId xmlns:p14="http://schemas.microsoft.com/office/powerpoint/2010/main" val="1768807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Feeding circuits II: satiety</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PYY secreted after meal inhibits NPY/AGRP neurons. </a:t>
            </a:r>
          </a:p>
          <a:p>
            <a:r>
              <a:rPr lang="en-US" sz="2400" dirty="0" smtClean="0">
                <a:latin typeface="Courier"/>
                <a:cs typeface="Courier"/>
              </a:rPr>
              <a:t>Well-nourished fat cells secrete leptin and inhibit NPY/AGRP cells, excite </a:t>
            </a:r>
            <a:r>
              <a:rPr lang="en-US" sz="2400" dirty="0" smtClean="0">
                <a:latin typeface="Lucida Grande"/>
                <a:ea typeface="Lucida Grande"/>
                <a:cs typeface="Lucida Grande"/>
              </a:rPr>
              <a:t>α</a:t>
            </a:r>
            <a:r>
              <a:rPr lang="en-US" sz="2400" dirty="0">
                <a:latin typeface="Courier"/>
                <a:cs typeface="Courier"/>
              </a:rPr>
              <a:t>-</a:t>
            </a:r>
            <a:r>
              <a:rPr lang="en-US" sz="2400" dirty="0" smtClean="0">
                <a:latin typeface="Courier"/>
                <a:cs typeface="Courier"/>
              </a:rPr>
              <a:t>MSH/CART neurons. </a:t>
            </a:r>
          </a:p>
          <a:p>
            <a:pPr marL="0" indent="0">
              <a:buNone/>
            </a:pPr>
            <a:endParaRPr lang="en-US" sz="2400" dirty="0" smtClean="0">
              <a:latin typeface="Courier"/>
              <a:cs typeface="Courier"/>
            </a:endParaRPr>
          </a:p>
          <a:p>
            <a:r>
              <a:rPr lang="en-US" sz="2400" dirty="0" smtClean="0">
                <a:latin typeface="Lucida Grande"/>
                <a:ea typeface="Lucida Grande"/>
                <a:cs typeface="Lucida Grande"/>
              </a:rPr>
              <a:t>α</a:t>
            </a:r>
            <a:r>
              <a:rPr lang="en-US" sz="2400" dirty="0" smtClean="0">
                <a:latin typeface="Courier"/>
                <a:cs typeface="Courier"/>
              </a:rPr>
              <a:t>-MSH/CART neurons project to lateral hypothalamus, inhibit MCH/Orexin neurons.</a:t>
            </a:r>
          </a:p>
          <a:p>
            <a:pPr lvl="1"/>
            <a:r>
              <a:rPr lang="en-US" sz="2000" dirty="0" smtClean="0">
                <a:latin typeface="Courier"/>
                <a:cs typeface="Courier"/>
              </a:rPr>
              <a:t>Also inhibit PVN along with leptin. </a:t>
            </a:r>
            <a:endParaRPr lang="en-US" sz="2000" dirty="0">
              <a:latin typeface="Courier"/>
              <a:cs typeface="Courier"/>
            </a:endParaRPr>
          </a:p>
        </p:txBody>
      </p:sp>
    </p:spTree>
    <p:extLst>
      <p:ext uri="{BB962C8B-B14F-4D97-AF65-F5344CB8AC3E}">
        <p14:creationId xmlns:p14="http://schemas.microsoft.com/office/powerpoint/2010/main" val="14128629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Satiety Circuitry</a:t>
            </a:r>
            <a:endParaRPr lang="en-US" dirty="0">
              <a:latin typeface="Courier"/>
              <a:cs typeface="Courier"/>
            </a:endParaRPr>
          </a:p>
        </p:txBody>
      </p:sp>
      <p:pic>
        <p:nvPicPr>
          <p:cNvPr id="4" name="Picture 3"/>
          <p:cNvPicPr/>
          <p:nvPr/>
        </p:nvPicPr>
        <p:blipFill>
          <a:blip r:embed="rId2">
            <a:alphaModFix/>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8371" y="1353502"/>
            <a:ext cx="4929155" cy="4796346"/>
          </a:xfrm>
          <a:prstGeom prst="rect">
            <a:avLst/>
          </a:prstGeom>
          <a:noFill/>
          <a:ln>
            <a:solidFill>
              <a:schemeClr val="bg1"/>
            </a:solidFill>
          </a:ln>
          <a:extLst/>
        </p:spPr>
      </p:pic>
      <p:sp>
        <p:nvSpPr>
          <p:cNvPr id="3" name="TextBox 2"/>
          <p:cNvSpPr txBox="1"/>
          <p:nvPr/>
        </p:nvSpPr>
        <p:spPr>
          <a:xfrm>
            <a:off x="3960033" y="6299413"/>
            <a:ext cx="2123974" cy="369332"/>
          </a:xfrm>
          <a:prstGeom prst="rect">
            <a:avLst/>
          </a:prstGeom>
          <a:noFill/>
        </p:spPr>
        <p:txBody>
          <a:bodyPr wrap="none" rtlCol="0">
            <a:spAutoFit/>
          </a:bodyPr>
          <a:lstStyle/>
          <a:p>
            <a:r>
              <a:rPr lang="en-US" dirty="0" smtClean="0">
                <a:latin typeface="Courier"/>
                <a:cs typeface="Courier"/>
              </a:rPr>
              <a:t>Carlson, 12.26</a:t>
            </a:r>
            <a:endParaRPr lang="en-US" dirty="0">
              <a:latin typeface="Courier"/>
              <a:cs typeface="Courier"/>
            </a:endParaRPr>
          </a:p>
        </p:txBody>
      </p:sp>
    </p:spTree>
    <p:extLst>
      <p:ext uri="{BB962C8B-B14F-4D97-AF65-F5344CB8AC3E}">
        <p14:creationId xmlns:p14="http://schemas.microsoft.com/office/powerpoint/2010/main" val="2070747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Obesity: Causes</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Serious medical problem. Defined as BMI over 30.</a:t>
            </a:r>
          </a:p>
          <a:p>
            <a:endParaRPr lang="en-US" sz="2400" dirty="0" smtClean="0">
              <a:latin typeface="Courier"/>
              <a:cs typeface="Courier"/>
            </a:endParaRPr>
          </a:p>
          <a:p>
            <a:r>
              <a:rPr lang="en-US" sz="2400" dirty="0" smtClean="0">
                <a:latin typeface="Courier"/>
                <a:cs typeface="Courier"/>
              </a:rPr>
              <a:t>Prevalence of 24.1%</a:t>
            </a:r>
            <a:r>
              <a:rPr lang="en-US" sz="2400" dirty="0">
                <a:latin typeface="Courier"/>
                <a:cs typeface="Courier"/>
              </a:rPr>
              <a:t> </a:t>
            </a:r>
            <a:r>
              <a:rPr lang="en-US" sz="2400" dirty="0" smtClean="0">
                <a:latin typeface="Courier"/>
                <a:cs typeface="Courier"/>
              </a:rPr>
              <a:t>in Canada, 34.4% in USA (Statistics Canada, 2009). 67% of US men 62% of women are overweight. </a:t>
            </a:r>
          </a:p>
          <a:p>
            <a:endParaRPr lang="en-US" sz="2400" dirty="0" smtClean="0">
              <a:latin typeface="Courier"/>
              <a:cs typeface="Courier"/>
            </a:endParaRPr>
          </a:p>
          <a:p>
            <a:r>
              <a:rPr lang="en-US" sz="2400" dirty="0" smtClean="0">
                <a:latin typeface="Courier"/>
                <a:cs typeface="Courier"/>
              </a:rPr>
              <a:t>Past 20 years: incidence of obesity has doubled (tripled for adolescents).</a:t>
            </a:r>
          </a:p>
          <a:p>
            <a:endParaRPr lang="en-US" sz="2400" dirty="0" smtClean="0">
              <a:latin typeface="Courier"/>
              <a:cs typeface="Courier"/>
            </a:endParaRPr>
          </a:p>
        </p:txBody>
      </p:sp>
    </p:spTree>
    <p:extLst>
      <p:ext uri="{BB962C8B-B14F-4D97-AF65-F5344CB8AC3E}">
        <p14:creationId xmlns:p14="http://schemas.microsoft.com/office/powerpoint/2010/main" val="25430752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Obesity: causes?</a:t>
            </a:r>
            <a:endParaRPr lang="en-US" dirty="0">
              <a:latin typeface="Courier"/>
              <a:cs typeface="Courier"/>
            </a:endParaRPr>
          </a:p>
        </p:txBody>
      </p:sp>
      <p:sp>
        <p:nvSpPr>
          <p:cNvPr id="3" name="Content Placeholder 2"/>
          <p:cNvSpPr>
            <a:spLocks noGrp="1"/>
          </p:cNvSpPr>
          <p:nvPr>
            <p:ph idx="1"/>
          </p:nvPr>
        </p:nvSpPr>
        <p:spPr/>
        <p:txBody>
          <a:bodyPr>
            <a:normAutofit fontScale="85000" lnSpcReduction="20000"/>
          </a:bodyPr>
          <a:lstStyle/>
          <a:p>
            <a:r>
              <a:rPr lang="en-US" sz="2400" dirty="0" smtClean="0">
                <a:solidFill>
                  <a:srgbClr val="000000"/>
                </a:solidFill>
                <a:latin typeface="Courier"/>
                <a:cs typeface="Courier"/>
              </a:rPr>
              <a:t>Most obese people have elevated rather than low levels of </a:t>
            </a:r>
            <a:r>
              <a:rPr lang="en-US" sz="2400" dirty="0" err="1" smtClean="0">
                <a:solidFill>
                  <a:srgbClr val="000000"/>
                </a:solidFill>
                <a:latin typeface="Courier"/>
                <a:cs typeface="Courier"/>
              </a:rPr>
              <a:t>leptin</a:t>
            </a:r>
            <a:r>
              <a:rPr lang="en-US" sz="2400" dirty="0" smtClean="0">
                <a:solidFill>
                  <a:srgbClr val="000000"/>
                </a:solidFill>
                <a:latin typeface="Courier"/>
                <a:cs typeface="Courier"/>
              </a:rPr>
              <a:t>.</a:t>
            </a:r>
          </a:p>
          <a:p>
            <a:pPr>
              <a:spcBef>
                <a:spcPts val="1800"/>
              </a:spcBef>
              <a:buFont typeface="Arial" pitchFamily="34" charset="0"/>
              <a:buChar char="•"/>
              <a:defRPr/>
            </a:pPr>
            <a:r>
              <a:rPr lang="en-US" sz="2400" dirty="0" smtClean="0">
                <a:solidFill>
                  <a:srgbClr val="000000"/>
                </a:solidFill>
                <a:latin typeface="Courier"/>
                <a:cs typeface="Courier"/>
              </a:rPr>
              <a:t>Researchers have </a:t>
            </a:r>
            <a:r>
              <a:rPr lang="en-US" sz="2400" dirty="0">
                <a:solidFill>
                  <a:srgbClr val="000000"/>
                </a:solidFill>
                <a:latin typeface="Courier"/>
                <a:cs typeface="Courier"/>
              </a:rPr>
              <a:t>suggested that a </a:t>
            </a:r>
            <a:r>
              <a:rPr lang="en-US" sz="2400" b="1" dirty="0">
                <a:solidFill>
                  <a:srgbClr val="000000"/>
                </a:solidFill>
                <a:latin typeface="Courier"/>
                <a:cs typeface="Courier"/>
              </a:rPr>
              <a:t>fall</a:t>
            </a:r>
            <a:r>
              <a:rPr lang="en-US" sz="2400" dirty="0">
                <a:solidFill>
                  <a:srgbClr val="000000"/>
                </a:solidFill>
                <a:latin typeface="Courier"/>
                <a:cs typeface="Courier"/>
              </a:rPr>
              <a:t> in blood levels of </a:t>
            </a:r>
            <a:r>
              <a:rPr lang="en-US" sz="2400" dirty="0" err="1">
                <a:solidFill>
                  <a:srgbClr val="000000"/>
                </a:solidFill>
                <a:latin typeface="Courier"/>
                <a:cs typeface="Courier"/>
              </a:rPr>
              <a:t>leptin</a:t>
            </a:r>
            <a:r>
              <a:rPr lang="en-US" sz="2400" dirty="0">
                <a:solidFill>
                  <a:srgbClr val="000000"/>
                </a:solidFill>
                <a:latin typeface="Courier"/>
                <a:cs typeface="Courier"/>
              </a:rPr>
              <a:t> should be regarded as a</a:t>
            </a:r>
            <a:r>
              <a:rPr lang="en-US" sz="2400" b="1" dirty="0">
                <a:solidFill>
                  <a:srgbClr val="000000"/>
                </a:solidFill>
                <a:latin typeface="Courier"/>
                <a:cs typeface="Courier"/>
              </a:rPr>
              <a:t> hunger </a:t>
            </a:r>
            <a:r>
              <a:rPr lang="en-US" sz="2400" dirty="0">
                <a:solidFill>
                  <a:srgbClr val="000000"/>
                </a:solidFill>
                <a:latin typeface="Courier"/>
                <a:cs typeface="Courier"/>
              </a:rPr>
              <a:t>signal</a:t>
            </a:r>
            <a:r>
              <a:rPr lang="en-US" sz="2400" dirty="0" smtClean="0">
                <a:solidFill>
                  <a:srgbClr val="000000"/>
                </a:solidFill>
                <a:latin typeface="Courier"/>
                <a:cs typeface="Courier"/>
              </a:rPr>
              <a:t>.</a:t>
            </a:r>
            <a:endParaRPr lang="en-US" sz="2400" dirty="0">
              <a:solidFill>
                <a:srgbClr val="000000"/>
              </a:solidFill>
              <a:latin typeface="Courier"/>
              <a:cs typeface="Courier"/>
            </a:endParaRPr>
          </a:p>
          <a:p>
            <a:pPr lvl="1">
              <a:buFont typeface="Arial" pitchFamily="34" charset="0"/>
              <a:buChar char="•"/>
              <a:defRPr/>
            </a:pPr>
            <a:r>
              <a:rPr lang="en-US" sz="2000" dirty="0" smtClean="0">
                <a:solidFill>
                  <a:srgbClr val="000000"/>
                </a:solidFill>
                <a:latin typeface="Courier"/>
                <a:cs typeface="Courier"/>
              </a:rPr>
              <a:t>E.g. low </a:t>
            </a:r>
            <a:r>
              <a:rPr lang="en-US" sz="2000" dirty="0">
                <a:solidFill>
                  <a:srgbClr val="000000"/>
                </a:solidFill>
                <a:latin typeface="Courier"/>
                <a:cs typeface="Courier"/>
              </a:rPr>
              <a:t>level of </a:t>
            </a:r>
            <a:r>
              <a:rPr lang="en-US" sz="2000" dirty="0" err="1">
                <a:solidFill>
                  <a:srgbClr val="000000"/>
                </a:solidFill>
                <a:latin typeface="Courier"/>
                <a:cs typeface="Courier"/>
              </a:rPr>
              <a:t>leptin</a:t>
            </a:r>
            <a:r>
              <a:rPr lang="en-US" sz="2000" dirty="0">
                <a:solidFill>
                  <a:srgbClr val="000000"/>
                </a:solidFill>
                <a:latin typeface="Courier"/>
                <a:cs typeface="Courier"/>
              </a:rPr>
              <a:t> increases the release of </a:t>
            </a:r>
            <a:r>
              <a:rPr lang="en-US" sz="2000" dirty="0" err="1">
                <a:solidFill>
                  <a:srgbClr val="000000"/>
                </a:solidFill>
                <a:latin typeface="Courier"/>
                <a:cs typeface="Courier"/>
              </a:rPr>
              <a:t>orexigenic</a:t>
            </a:r>
            <a:r>
              <a:rPr lang="en-US" sz="2000" dirty="0">
                <a:solidFill>
                  <a:srgbClr val="000000"/>
                </a:solidFill>
                <a:latin typeface="Courier"/>
                <a:cs typeface="Courier"/>
              </a:rPr>
              <a:t> peptides and decreases the release of </a:t>
            </a:r>
            <a:r>
              <a:rPr lang="en-US" sz="2000" dirty="0" err="1">
                <a:solidFill>
                  <a:srgbClr val="000000"/>
                </a:solidFill>
                <a:latin typeface="Courier"/>
                <a:cs typeface="Courier"/>
              </a:rPr>
              <a:t>anorexigenic</a:t>
            </a:r>
            <a:r>
              <a:rPr lang="en-US" sz="2000" dirty="0">
                <a:solidFill>
                  <a:srgbClr val="000000"/>
                </a:solidFill>
                <a:latin typeface="Courier"/>
                <a:cs typeface="Courier"/>
              </a:rPr>
              <a:t> peptides.</a:t>
            </a:r>
          </a:p>
          <a:p>
            <a:pPr>
              <a:spcBef>
                <a:spcPts val="1800"/>
              </a:spcBef>
              <a:buFont typeface="Arial" pitchFamily="34" charset="0"/>
              <a:buChar char="•"/>
              <a:defRPr/>
            </a:pPr>
            <a:r>
              <a:rPr lang="en-US" sz="2400" dirty="0" smtClean="0">
                <a:solidFill>
                  <a:srgbClr val="000000"/>
                </a:solidFill>
                <a:latin typeface="Courier"/>
                <a:cs typeface="Courier"/>
              </a:rPr>
              <a:t>Flier </a:t>
            </a:r>
            <a:r>
              <a:rPr lang="en-US" sz="2400" dirty="0">
                <a:solidFill>
                  <a:srgbClr val="000000"/>
                </a:solidFill>
                <a:latin typeface="Courier"/>
                <a:cs typeface="Courier"/>
              </a:rPr>
              <a:t>(1998</a:t>
            </a:r>
            <a:r>
              <a:rPr lang="en-US" sz="2400" dirty="0" smtClean="0">
                <a:solidFill>
                  <a:srgbClr val="000000"/>
                </a:solidFill>
                <a:latin typeface="Courier"/>
                <a:cs typeface="Courier"/>
              </a:rPr>
              <a:t>): People </a:t>
            </a:r>
            <a:r>
              <a:rPr lang="en-US" sz="2400" dirty="0">
                <a:solidFill>
                  <a:srgbClr val="000000"/>
                </a:solidFill>
                <a:latin typeface="Courier"/>
                <a:cs typeface="Courier"/>
              </a:rPr>
              <a:t>with a thrifty metabolism should show resistance to a high level of </a:t>
            </a:r>
            <a:r>
              <a:rPr lang="en-US" sz="2400" dirty="0" err="1">
                <a:solidFill>
                  <a:srgbClr val="000000"/>
                </a:solidFill>
                <a:latin typeface="Courier"/>
                <a:cs typeface="Courier"/>
              </a:rPr>
              <a:t>leptin</a:t>
            </a:r>
            <a:r>
              <a:rPr lang="en-US" sz="2400" dirty="0">
                <a:solidFill>
                  <a:srgbClr val="000000"/>
                </a:solidFill>
                <a:latin typeface="Courier"/>
                <a:cs typeface="Courier"/>
              </a:rPr>
              <a:t>, which would permit weight gain in times of plenty.</a:t>
            </a:r>
          </a:p>
          <a:p>
            <a:pPr>
              <a:spcBef>
                <a:spcPts val="1800"/>
              </a:spcBef>
              <a:buFont typeface="Arial" pitchFamily="34" charset="0"/>
              <a:buChar char="•"/>
              <a:defRPr/>
            </a:pPr>
            <a:r>
              <a:rPr lang="en-US" sz="2400" dirty="0">
                <a:solidFill>
                  <a:srgbClr val="000000"/>
                </a:solidFill>
                <a:latin typeface="Courier"/>
                <a:cs typeface="Courier"/>
              </a:rPr>
              <a:t>People with a spendthrift metabolism should not show </a:t>
            </a:r>
            <a:r>
              <a:rPr lang="en-US" sz="2400" dirty="0" err="1">
                <a:solidFill>
                  <a:srgbClr val="000000"/>
                </a:solidFill>
                <a:latin typeface="Courier"/>
                <a:cs typeface="Courier"/>
              </a:rPr>
              <a:t>leptin</a:t>
            </a:r>
            <a:r>
              <a:rPr lang="en-US" sz="2400" dirty="0">
                <a:solidFill>
                  <a:srgbClr val="000000"/>
                </a:solidFill>
                <a:latin typeface="Courier"/>
                <a:cs typeface="Courier"/>
              </a:rPr>
              <a:t> resistance, and should eat less as their level of </a:t>
            </a:r>
            <a:r>
              <a:rPr lang="en-US" sz="2400" dirty="0" err="1">
                <a:solidFill>
                  <a:srgbClr val="000000"/>
                </a:solidFill>
                <a:latin typeface="Courier"/>
                <a:cs typeface="Courier"/>
              </a:rPr>
              <a:t>leptin</a:t>
            </a:r>
            <a:r>
              <a:rPr lang="en-US" sz="2400" dirty="0">
                <a:solidFill>
                  <a:srgbClr val="000000"/>
                </a:solidFill>
                <a:latin typeface="Courier"/>
                <a:cs typeface="Courier"/>
              </a:rPr>
              <a:t> rises. </a:t>
            </a:r>
          </a:p>
          <a:p>
            <a:endParaRPr lang="en-US" sz="2400" dirty="0">
              <a:solidFill>
                <a:srgbClr val="000000"/>
              </a:solidFill>
              <a:latin typeface="Courier"/>
              <a:cs typeface="Courier"/>
            </a:endParaRPr>
          </a:p>
        </p:txBody>
      </p:sp>
    </p:spTree>
    <p:extLst>
      <p:ext uri="{BB962C8B-B14F-4D97-AF65-F5344CB8AC3E}">
        <p14:creationId xmlns:p14="http://schemas.microsoft.com/office/powerpoint/2010/main" val="1807944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Obesity: treatment</a:t>
            </a:r>
            <a:endParaRPr lang="en-US" dirty="0">
              <a:latin typeface="Courier"/>
              <a:cs typeface="Courier"/>
            </a:endParaRPr>
          </a:p>
        </p:txBody>
      </p:sp>
      <p:sp>
        <p:nvSpPr>
          <p:cNvPr id="3" name="Content Placeholder 2"/>
          <p:cNvSpPr>
            <a:spLocks noGrp="1"/>
          </p:cNvSpPr>
          <p:nvPr>
            <p:ph idx="1"/>
          </p:nvPr>
        </p:nvSpPr>
        <p:spPr/>
        <p:txBody>
          <a:bodyPr>
            <a:normAutofit fontScale="47500" lnSpcReduction="20000"/>
          </a:bodyPr>
          <a:lstStyle/>
          <a:p>
            <a:pPr>
              <a:spcBef>
                <a:spcPts val="1800"/>
              </a:spcBef>
            </a:pPr>
            <a:r>
              <a:rPr lang="en-US" sz="4200" dirty="0" smtClean="0">
                <a:solidFill>
                  <a:srgbClr val="000000"/>
                </a:solidFill>
                <a:latin typeface="Courier"/>
                <a:cs typeface="Courier"/>
              </a:rPr>
              <a:t>Surgeons have </a:t>
            </a:r>
            <a:r>
              <a:rPr lang="en-US" sz="4200" dirty="0">
                <a:solidFill>
                  <a:srgbClr val="000000"/>
                </a:solidFill>
                <a:latin typeface="Courier"/>
                <a:cs typeface="Courier"/>
              </a:rPr>
              <a:t>developed </a:t>
            </a:r>
            <a:r>
              <a:rPr lang="en-US" sz="4200" b="1" dirty="0" smtClean="0">
                <a:solidFill>
                  <a:srgbClr val="000000"/>
                </a:solidFill>
                <a:latin typeface="Courier"/>
                <a:cs typeface="Courier"/>
              </a:rPr>
              <a:t>bariatric surgery</a:t>
            </a:r>
            <a:r>
              <a:rPr lang="en-US" altLang="ja-JP" sz="4200" dirty="0" smtClean="0">
                <a:solidFill>
                  <a:srgbClr val="000000"/>
                </a:solidFill>
                <a:latin typeface="Courier"/>
                <a:cs typeface="Courier"/>
              </a:rPr>
              <a:t> </a:t>
            </a:r>
            <a:r>
              <a:rPr lang="en-US" altLang="ja-JP" sz="4200" dirty="0">
                <a:solidFill>
                  <a:srgbClr val="000000"/>
                </a:solidFill>
                <a:latin typeface="Courier"/>
                <a:cs typeface="Courier"/>
              </a:rPr>
              <a:t>to reduce </a:t>
            </a:r>
            <a:r>
              <a:rPr lang="en-US" altLang="ja-JP" sz="4200" dirty="0" smtClean="0">
                <a:solidFill>
                  <a:srgbClr val="000000"/>
                </a:solidFill>
                <a:latin typeface="Courier"/>
                <a:cs typeface="Courier"/>
              </a:rPr>
              <a:t>amount </a:t>
            </a:r>
            <a:r>
              <a:rPr lang="en-US" altLang="ja-JP" sz="4200" dirty="0">
                <a:solidFill>
                  <a:srgbClr val="000000"/>
                </a:solidFill>
                <a:latin typeface="Courier"/>
                <a:cs typeface="Courier"/>
              </a:rPr>
              <a:t>of food that can be eaten during a </a:t>
            </a:r>
            <a:r>
              <a:rPr lang="en-US" altLang="ja-JP" sz="4200" dirty="0" smtClean="0">
                <a:solidFill>
                  <a:srgbClr val="000000"/>
                </a:solidFill>
                <a:latin typeface="Courier"/>
                <a:cs typeface="Courier"/>
              </a:rPr>
              <a:t>meal, </a:t>
            </a:r>
            <a:r>
              <a:rPr lang="en-US" altLang="ja-JP" sz="4200" dirty="0">
                <a:solidFill>
                  <a:srgbClr val="000000"/>
                </a:solidFill>
                <a:latin typeface="Courier"/>
                <a:cs typeface="Courier"/>
              </a:rPr>
              <a:t>or interfere with absorption of calories from the intestines. </a:t>
            </a:r>
            <a:endParaRPr lang="en-US" altLang="ja-JP" sz="4200" dirty="0" smtClean="0">
              <a:solidFill>
                <a:srgbClr val="000000"/>
              </a:solidFill>
              <a:latin typeface="Courier"/>
              <a:cs typeface="Courier"/>
            </a:endParaRPr>
          </a:p>
          <a:p>
            <a:pPr lvl="1">
              <a:spcBef>
                <a:spcPts val="1800"/>
              </a:spcBef>
            </a:pPr>
            <a:r>
              <a:rPr lang="en-US" sz="3800" dirty="0" smtClean="0">
                <a:solidFill>
                  <a:srgbClr val="000000"/>
                </a:solidFill>
                <a:latin typeface="Courier"/>
                <a:cs typeface="Courier"/>
              </a:rPr>
              <a:t> </a:t>
            </a:r>
            <a:r>
              <a:rPr lang="en-US" sz="3800" dirty="0">
                <a:solidFill>
                  <a:srgbClr val="000000"/>
                </a:solidFill>
                <a:latin typeface="Courier"/>
                <a:cs typeface="Courier"/>
              </a:rPr>
              <a:t>aimed at the stomach, the small intestine, or both</a:t>
            </a:r>
            <a:r>
              <a:rPr lang="en-US" sz="3800" dirty="0" smtClean="0">
                <a:solidFill>
                  <a:srgbClr val="000000"/>
                </a:solidFill>
                <a:latin typeface="Courier"/>
                <a:cs typeface="Courier"/>
              </a:rPr>
              <a:t>.</a:t>
            </a:r>
            <a:endParaRPr lang="en-US" sz="3800" dirty="0">
              <a:solidFill>
                <a:srgbClr val="000000"/>
              </a:solidFill>
              <a:latin typeface="Courier"/>
              <a:cs typeface="Courier"/>
            </a:endParaRPr>
          </a:p>
          <a:p>
            <a:r>
              <a:rPr lang="en-US" sz="4200" dirty="0">
                <a:solidFill>
                  <a:srgbClr val="000000"/>
                </a:solidFill>
                <a:latin typeface="Courier"/>
                <a:cs typeface="Courier"/>
              </a:rPr>
              <a:t>M</a:t>
            </a:r>
            <a:r>
              <a:rPr lang="en-US" sz="4200" dirty="0" smtClean="0">
                <a:solidFill>
                  <a:srgbClr val="000000"/>
                </a:solidFill>
                <a:latin typeface="Courier"/>
                <a:cs typeface="Courier"/>
              </a:rPr>
              <a:t>ost </a:t>
            </a:r>
            <a:r>
              <a:rPr lang="en-US" sz="4200" dirty="0">
                <a:solidFill>
                  <a:srgbClr val="000000"/>
                </a:solidFill>
                <a:latin typeface="Courier"/>
                <a:cs typeface="Courier"/>
              </a:rPr>
              <a:t>effective form of bariatric surgery is a special form of gastric bypass called the </a:t>
            </a:r>
            <a:r>
              <a:rPr lang="en-US" sz="4200" i="1" dirty="0">
                <a:solidFill>
                  <a:srgbClr val="000000"/>
                </a:solidFill>
                <a:latin typeface="Courier"/>
                <a:cs typeface="Courier"/>
              </a:rPr>
              <a:t>Roux-en-Y gastric bypass,</a:t>
            </a:r>
            <a:r>
              <a:rPr lang="en-US" sz="4200" dirty="0">
                <a:solidFill>
                  <a:srgbClr val="000000"/>
                </a:solidFill>
                <a:latin typeface="Courier"/>
                <a:cs typeface="Courier"/>
              </a:rPr>
              <a:t> or </a:t>
            </a:r>
            <a:r>
              <a:rPr lang="en-US" sz="4200" b="1" dirty="0">
                <a:solidFill>
                  <a:srgbClr val="000000"/>
                </a:solidFill>
                <a:latin typeface="Courier"/>
                <a:cs typeface="Courier"/>
              </a:rPr>
              <a:t>RYGB</a:t>
            </a:r>
            <a:r>
              <a:rPr lang="en-US" sz="4200" dirty="0">
                <a:solidFill>
                  <a:srgbClr val="000000"/>
                </a:solidFill>
                <a:latin typeface="Courier"/>
                <a:cs typeface="Courier"/>
              </a:rPr>
              <a:t>.</a:t>
            </a:r>
          </a:p>
          <a:p>
            <a:pPr>
              <a:spcBef>
                <a:spcPts val="1800"/>
              </a:spcBef>
            </a:pPr>
            <a:r>
              <a:rPr lang="en-US" sz="4200" dirty="0">
                <a:solidFill>
                  <a:srgbClr val="000000"/>
                </a:solidFill>
                <a:latin typeface="Courier"/>
                <a:cs typeface="Courier"/>
              </a:rPr>
              <a:t>This procedure produces a small pouch in the upper end of the stomach.</a:t>
            </a:r>
          </a:p>
          <a:p>
            <a:pPr>
              <a:spcBef>
                <a:spcPts val="1800"/>
              </a:spcBef>
            </a:pPr>
            <a:r>
              <a:rPr lang="en-US" sz="4200" dirty="0">
                <a:solidFill>
                  <a:srgbClr val="000000"/>
                </a:solidFill>
                <a:latin typeface="Courier"/>
                <a:cs typeface="Courier"/>
              </a:rPr>
              <a:t>The jejunum </a:t>
            </a:r>
            <a:r>
              <a:rPr lang="en-US" sz="4200" dirty="0" smtClean="0">
                <a:solidFill>
                  <a:srgbClr val="000000"/>
                </a:solidFill>
                <a:latin typeface="Courier"/>
                <a:cs typeface="Courier"/>
              </a:rPr>
              <a:t>(second </a:t>
            </a:r>
            <a:r>
              <a:rPr lang="en-US" sz="4200" dirty="0">
                <a:solidFill>
                  <a:srgbClr val="000000"/>
                </a:solidFill>
                <a:latin typeface="Courier"/>
                <a:cs typeface="Courier"/>
              </a:rPr>
              <a:t>part of the small intestine, </a:t>
            </a:r>
            <a:r>
              <a:rPr lang="en-US" sz="4200" dirty="0" smtClean="0">
                <a:solidFill>
                  <a:srgbClr val="000000"/>
                </a:solidFill>
                <a:latin typeface="Courier"/>
                <a:cs typeface="Courier"/>
              </a:rPr>
              <a:t>after</a:t>
            </a:r>
            <a:r>
              <a:rPr lang="en-US" altLang="ja-JP" sz="4200" dirty="0" smtClean="0">
                <a:solidFill>
                  <a:srgbClr val="000000"/>
                </a:solidFill>
                <a:latin typeface="Courier"/>
                <a:cs typeface="Courier"/>
              </a:rPr>
              <a:t> </a:t>
            </a:r>
            <a:r>
              <a:rPr lang="en-US" altLang="ja-JP" sz="4200" dirty="0">
                <a:solidFill>
                  <a:srgbClr val="000000"/>
                </a:solidFill>
                <a:latin typeface="Courier"/>
                <a:cs typeface="Courier"/>
              </a:rPr>
              <a:t>the duodenum) is cut, and the upper end is attached to the stomach pouch.</a:t>
            </a:r>
            <a:endParaRPr lang="en-US" sz="4200" dirty="0">
              <a:solidFill>
                <a:srgbClr val="000000"/>
              </a:solidFill>
              <a:latin typeface="Courier"/>
              <a:cs typeface="Courier"/>
            </a:endParaRPr>
          </a:p>
          <a:p>
            <a:endParaRPr lang="en-US" sz="4200" dirty="0">
              <a:solidFill>
                <a:srgbClr val="000000"/>
              </a:solidFill>
              <a:latin typeface="Courier"/>
              <a:cs typeface="Courier"/>
            </a:endParaRPr>
          </a:p>
        </p:txBody>
      </p:sp>
    </p:spTree>
    <p:extLst>
      <p:ext uri="{BB962C8B-B14F-4D97-AF65-F5344CB8AC3E}">
        <p14:creationId xmlns:p14="http://schemas.microsoft.com/office/powerpoint/2010/main" val="3913046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Treating Obesity: RYGB</a:t>
            </a:r>
            <a:endParaRPr lang="en-US" dirty="0">
              <a:latin typeface="Courier"/>
              <a:cs typeface="Courier"/>
            </a:endParaRPr>
          </a:p>
        </p:txBody>
      </p:sp>
      <p:sp>
        <p:nvSpPr>
          <p:cNvPr id="3" name="Content Placeholder 2"/>
          <p:cNvSpPr>
            <a:spLocks noGrp="1"/>
          </p:cNvSpPr>
          <p:nvPr>
            <p:ph idx="1"/>
          </p:nvPr>
        </p:nvSpPr>
        <p:spPr/>
        <p:txBody>
          <a:bodyPr>
            <a:normAutofit/>
          </a:bodyPr>
          <a:lstStyle/>
          <a:p>
            <a:pPr>
              <a:buFont typeface="Arial" pitchFamily="34" charset="0"/>
              <a:buChar char="•"/>
              <a:defRPr/>
            </a:pPr>
            <a:r>
              <a:rPr lang="en-US" sz="2400" dirty="0">
                <a:solidFill>
                  <a:srgbClr val="000000"/>
                </a:solidFill>
                <a:latin typeface="Courier"/>
                <a:cs typeface="Courier"/>
              </a:rPr>
              <a:t>One important reason for the success of the RYGB procedure appears to be that it </a:t>
            </a:r>
            <a:r>
              <a:rPr lang="en-US" sz="2400" b="1" dirty="0">
                <a:solidFill>
                  <a:srgbClr val="000000"/>
                </a:solidFill>
                <a:latin typeface="Courier"/>
                <a:cs typeface="Courier"/>
              </a:rPr>
              <a:t>disrupts the secretion of ghrelin</a:t>
            </a:r>
            <a:r>
              <a:rPr lang="en-US" sz="2400" dirty="0">
                <a:solidFill>
                  <a:srgbClr val="000000"/>
                </a:solidFill>
                <a:latin typeface="Courier"/>
                <a:cs typeface="Courier"/>
              </a:rPr>
              <a:t>.</a:t>
            </a:r>
          </a:p>
          <a:p>
            <a:pPr>
              <a:spcBef>
                <a:spcPts val="1800"/>
              </a:spcBef>
              <a:buFont typeface="Arial" pitchFamily="34" charset="0"/>
              <a:buChar char="•"/>
              <a:defRPr/>
            </a:pPr>
            <a:r>
              <a:rPr lang="en-US" sz="2400" dirty="0">
                <a:solidFill>
                  <a:srgbClr val="000000"/>
                </a:solidFill>
                <a:latin typeface="Courier"/>
                <a:cs typeface="Courier"/>
              </a:rPr>
              <a:t>The procedure also</a:t>
            </a:r>
            <a:r>
              <a:rPr lang="en-US" sz="2400" b="1" dirty="0">
                <a:solidFill>
                  <a:srgbClr val="000000"/>
                </a:solidFill>
                <a:latin typeface="Courier"/>
                <a:cs typeface="Courier"/>
              </a:rPr>
              <a:t> increases blood levels of </a:t>
            </a:r>
            <a:r>
              <a:rPr lang="en-US" sz="2400" b="1" dirty="0" smtClean="0">
                <a:solidFill>
                  <a:srgbClr val="000000"/>
                </a:solidFill>
                <a:latin typeface="Courier"/>
                <a:cs typeface="Courier"/>
              </a:rPr>
              <a:t>PYY.</a:t>
            </a:r>
          </a:p>
          <a:p>
            <a:pPr>
              <a:spcBef>
                <a:spcPts val="1800"/>
              </a:spcBef>
              <a:buFont typeface="Arial" pitchFamily="34" charset="0"/>
              <a:buChar char="•"/>
              <a:defRPr/>
            </a:pPr>
            <a:r>
              <a:rPr lang="en-US" sz="2400" dirty="0" smtClean="0">
                <a:solidFill>
                  <a:srgbClr val="000000"/>
                </a:solidFill>
                <a:latin typeface="Courier"/>
                <a:cs typeface="Courier"/>
              </a:rPr>
              <a:t>Both </a:t>
            </a:r>
            <a:r>
              <a:rPr lang="en-US" sz="2400" dirty="0">
                <a:solidFill>
                  <a:srgbClr val="000000"/>
                </a:solidFill>
                <a:latin typeface="Courier"/>
                <a:cs typeface="Courier"/>
              </a:rPr>
              <a:t>of these changes would be expected to decrease food intake: A decrease in ghrelin should reduce hunger, and an increase in PYY should increase satiety. </a:t>
            </a:r>
          </a:p>
          <a:p>
            <a:endParaRPr lang="en-US" dirty="0"/>
          </a:p>
        </p:txBody>
      </p:sp>
    </p:spTree>
    <p:extLst>
      <p:ext uri="{BB962C8B-B14F-4D97-AF65-F5344CB8AC3E}">
        <p14:creationId xmlns:p14="http://schemas.microsoft.com/office/powerpoint/2010/main" val="20933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Caloric Restriction</a:t>
            </a:r>
            <a:endParaRPr lang="en-US" dirty="0">
              <a:latin typeface="Courier"/>
              <a:cs typeface="Courier"/>
            </a:endParaRPr>
          </a:p>
        </p:txBody>
      </p:sp>
      <p:sp>
        <p:nvSpPr>
          <p:cNvPr id="3" name="Content Placeholder 2"/>
          <p:cNvSpPr>
            <a:spLocks noGrp="1"/>
          </p:cNvSpPr>
          <p:nvPr>
            <p:ph idx="1"/>
          </p:nvPr>
        </p:nvSpPr>
        <p:spPr/>
        <p:txBody>
          <a:bodyPr>
            <a:normAutofit fontScale="85000" lnSpcReduction="10000"/>
          </a:bodyPr>
          <a:lstStyle/>
          <a:p>
            <a:r>
              <a:rPr lang="en-US" sz="2600" dirty="0" smtClean="0">
                <a:latin typeface="Courier"/>
                <a:cs typeface="Courier"/>
              </a:rPr>
              <a:t>Decades of remarkably consistent research shows that caloric restriction is associated with better health and longevity.</a:t>
            </a:r>
          </a:p>
          <a:p>
            <a:pPr marL="0" indent="0">
              <a:buNone/>
            </a:pPr>
            <a:endParaRPr lang="en-US" sz="2400" dirty="0" smtClean="0">
              <a:latin typeface="Courier"/>
              <a:cs typeface="Courier"/>
            </a:endParaRPr>
          </a:p>
          <a:p>
            <a:pPr lvl="1"/>
            <a:r>
              <a:rPr lang="en-US" sz="2400" dirty="0" smtClean="0">
                <a:latin typeface="Courier"/>
                <a:cs typeface="Courier"/>
              </a:rPr>
              <a:t>Mice with balanced diet reduced by 65% had:</a:t>
            </a:r>
            <a:endParaRPr lang="en-US" sz="1200" dirty="0" smtClean="0">
              <a:latin typeface="Courier"/>
              <a:cs typeface="Courier"/>
            </a:endParaRPr>
          </a:p>
          <a:p>
            <a:pPr lvl="1"/>
            <a:endParaRPr lang="en-US" sz="1200" dirty="0" smtClean="0">
              <a:latin typeface="Courier"/>
              <a:cs typeface="Courier"/>
            </a:endParaRPr>
          </a:p>
          <a:p>
            <a:pPr lvl="2"/>
            <a:r>
              <a:rPr lang="en-US" sz="1900" dirty="0" smtClean="0">
                <a:latin typeface="Courier"/>
                <a:cs typeface="Courier"/>
              </a:rPr>
              <a:t>Lowest incidence of cancers</a:t>
            </a:r>
          </a:p>
          <a:p>
            <a:pPr lvl="2"/>
            <a:r>
              <a:rPr lang="en-US" sz="1900" dirty="0" smtClean="0">
                <a:latin typeface="Courier"/>
                <a:cs typeface="Courier"/>
              </a:rPr>
              <a:t>Best immune responses</a:t>
            </a:r>
          </a:p>
          <a:p>
            <a:pPr lvl="2"/>
            <a:r>
              <a:rPr lang="en-US" sz="1900" dirty="0" smtClean="0">
                <a:latin typeface="Courier"/>
                <a:cs typeface="Courier"/>
              </a:rPr>
              <a:t>Greatest max lifespan (lived 67% longer than mice who ate as much as they liked).  </a:t>
            </a:r>
          </a:p>
          <a:p>
            <a:pPr lvl="2"/>
            <a:endParaRPr lang="en-US" sz="1600" dirty="0" smtClean="0">
              <a:latin typeface="Courier"/>
              <a:cs typeface="Courier"/>
            </a:endParaRPr>
          </a:p>
          <a:p>
            <a:pPr lvl="1"/>
            <a:r>
              <a:rPr lang="en-US" sz="2600" dirty="0" smtClean="0">
                <a:latin typeface="Courier"/>
                <a:cs typeface="Courier"/>
              </a:rPr>
              <a:t>Positive health effects often not correlated with any weight loss (healthy often improves with caloric restriction even with no in body fat)</a:t>
            </a:r>
            <a:r>
              <a:rPr lang="en-US" sz="2000" dirty="0" smtClean="0">
                <a:latin typeface="Courier"/>
                <a:cs typeface="Courier"/>
              </a:rPr>
              <a:t>. </a:t>
            </a:r>
            <a:endParaRPr lang="en-US" sz="2000" dirty="0">
              <a:latin typeface="Courier"/>
              <a:cs typeface="Courier"/>
            </a:endParaRPr>
          </a:p>
        </p:txBody>
      </p:sp>
    </p:spTree>
    <p:extLst>
      <p:ext uri="{BB962C8B-B14F-4D97-AF65-F5344CB8AC3E}">
        <p14:creationId xmlns:p14="http://schemas.microsoft.com/office/powerpoint/2010/main" val="1664329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Eating Disorders</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b="1" dirty="0" smtClean="0">
                <a:latin typeface="Courier"/>
                <a:cs typeface="Courier"/>
              </a:rPr>
              <a:t>Anorexia Nervosa</a:t>
            </a:r>
            <a:r>
              <a:rPr lang="en-US" sz="2400" dirty="0" smtClean="0">
                <a:latin typeface="Courier"/>
                <a:cs typeface="Courier"/>
              </a:rPr>
              <a:t>: Eat too little, to the point of starvation. </a:t>
            </a:r>
          </a:p>
          <a:p>
            <a:pPr lvl="1"/>
            <a:r>
              <a:rPr lang="en-US" sz="2000" dirty="0" smtClean="0">
                <a:latin typeface="Courier"/>
                <a:cs typeface="Courier"/>
              </a:rPr>
              <a:t>Intense fear of becoming obese. </a:t>
            </a:r>
          </a:p>
          <a:p>
            <a:pPr lvl="1"/>
            <a:endParaRPr lang="en-US" sz="2000" dirty="0" smtClean="0">
              <a:latin typeface="Courier"/>
              <a:cs typeface="Courier"/>
            </a:endParaRPr>
          </a:p>
          <a:p>
            <a:r>
              <a:rPr lang="en-US" sz="2400" b="1" dirty="0" smtClean="0">
                <a:latin typeface="Courier"/>
                <a:cs typeface="Courier"/>
              </a:rPr>
              <a:t>Bulimia Nervosa</a:t>
            </a:r>
            <a:r>
              <a:rPr lang="en-US" sz="2400" dirty="0" smtClean="0">
                <a:latin typeface="Courier"/>
                <a:cs typeface="Courier"/>
              </a:rPr>
              <a:t>: Loss of control of food intake.</a:t>
            </a:r>
          </a:p>
          <a:p>
            <a:pPr lvl="1"/>
            <a:r>
              <a:rPr lang="en-US" sz="2000" dirty="0" smtClean="0">
                <a:latin typeface="Courier"/>
                <a:cs typeface="Courier"/>
              </a:rPr>
              <a:t>Periodic binging and purging. </a:t>
            </a:r>
            <a:endParaRPr lang="en-US" sz="2000" dirty="0">
              <a:latin typeface="Courier"/>
              <a:cs typeface="Courier"/>
            </a:endParaRPr>
          </a:p>
        </p:txBody>
      </p:sp>
    </p:spTree>
    <p:extLst>
      <p:ext uri="{BB962C8B-B14F-4D97-AF65-F5344CB8AC3E}">
        <p14:creationId xmlns:p14="http://schemas.microsoft.com/office/powerpoint/2010/main" val="31033200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Anorexia &amp; Bulimia</a:t>
            </a:r>
            <a:endParaRPr lang="en-US" dirty="0">
              <a:latin typeface="Courier"/>
              <a:cs typeface="Courier"/>
            </a:endParaRPr>
          </a:p>
        </p:txBody>
      </p:sp>
      <p:sp>
        <p:nvSpPr>
          <p:cNvPr id="3" name="Content Placeholder 2"/>
          <p:cNvSpPr>
            <a:spLocks noGrp="1"/>
          </p:cNvSpPr>
          <p:nvPr>
            <p:ph idx="1"/>
          </p:nvPr>
        </p:nvSpPr>
        <p:spPr/>
        <p:txBody>
          <a:bodyPr>
            <a:normAutofit fontScale="77500" lnSpcReduction="20000"/>
          </a:bodyPr>
          <a:lstStyle/>
          <a:p>
            <a:pPr>
              <a:buFont typeface="Arial" pitchFamily="34" charset="0"/>
              <a:buChar char="•"/>
              <a:defRPr/>
            </a:pPr>
            <a:r>
              <a:rPr lang="en-US" dirty="0">
                <a:solidFill>
                  <a:srgbClr val="000000"/>
                </a:solidFill>
                <a:latin typeface="Courier"/>
                <a:cs typeface="Courier"/>
              </a:rPr>
              <a:t>Anorexia is </a:t>
            </a:r>
            <a:r>
              <a:rPr lang="en-US" dirty="0" smtClean="0">
                <a:solidFill>
                  <a:srgbClr val="000000"/>
                </a:solidFill>
                <a:latin typeface="Courier"/>
                <a:cs typeface="Courier"/>
              </a:rPr>
              <a:t>can be deadly.</a:t>
            </a:r>
          </a:p>
          <a:p>
            <a:pPr>
              <a:buFont typeface="Arial" pitchFamily="34" charset="0"/>
              <a:buChar char="•"/>
              <a:defRPr/>
            </a:pPr>
            <a:endParaRPr lang="en-US" dirty="0" smtClean="0">
              <a:solidFill>
                <a:srgbClr val="000000"/>
              </a:solidFill>
              <a:latin typeface="Courier"/>
              <a:cs typeface="Courier"/>
            </a:endParaRPr>
          </a:p>
          <a:p>
            <a:pPr marL="457200" lvl="1" indent="0">
              <a:buNone/>
              <a:defRPr/>
            </a:pPr>
            <a:r>
              <a:rPr lang="en-US" dirty="0" smtClean="0">
                <a:solidFill>
                  <a:srgbClr val="000000"/>
                </a:solidFill>
                <a:latin typeface="Courier"/>
                <a:cs typeface="Courier"/>
              </a:rPr>
              <a:t>- Five </a:t>
            </a:r>
            <a:r>
              <a:rPr lang="en-US" dirty="0">
                <a:solidFill>
                  <a:srgbClr val="000000"/>
                </a:solidFill>
                <a:latin typeface="Courier"/>
                <a:cs typeface="Courier"/>
              </a:rPr>
              <a:t>to ten percent of people with anorexia die of complications of the disease or of suicide. Many anorexics suffer from osteoporosis, and bone fractures are common.</a:t>
            </a:r>
          </a:p>
          <a:p>
            <a:pPr>
              <a:spcBef>
                <a:spcPts val="1800"/>
              </a:spcBef>
              <a:buFont typeface="Arial" pitchFamily="34" charset="0"/>
              <a:buChar char="•"/>
              <a:defRPr/>
            </a:pPr>
            <a:r>
              <a:rPr lang="en-US" dirty="0">
                <a:solidFill>
                  <a:srgbClr val="000000"/>
                </a:solidFill>
                <a:latin typeface="Courier"/>
                <a:cs typeface="Courier"/>
              </a:rPr>
              <a:t>When the weight loss becomes severe enough, anorexic women cease menstruating.</a:t>
            </a:r>
          </a:p>
          <a:p>
            <a:pPr>
              <a:spcBef>
                <a:spcPts val="1800"/>
              </a:spcBef>
              <a:buFont typeface="Arial" pitchFamily="34" charset="0"/>
              <a:buChar char="•"/>
              <a:defRPr/>
            </a:pPr>
            <a:r>
              <a:rPr lang="en-US" dirty="0" smtClean="0">
                <a:solidFill>
                  <a:srgbClr val="000000"/>
                </a:solidFill>
                <a:latin typeface="Courier"/>
                <a:cs typeface="Courier"/>
              </a:rPr>
              <a:t>Some cases indicate </a:t>
            </a:r>
            <a:r>
              <a:rPr lang="en-US" dirty="0">
                <a:solidFill>
                  <a:srgbClr val="000000"/>
                </a:solidFill>
                <a:latin typeface="Courier"/>
                <a:cs typeface="Courier"/>
              </a:rPr>
              <a:t>the presence of enlarged ventricles and widened sulci in the brains of anorexic patients, which indicate shrinkage of brain tissue. </a:t>
            </a:r>
          </a:p>
          <a:p>
            <a:endParaRPr lang="en-US" dirty="0"/>
          </a:p>
        </p:txBody>
      </p:sp>
    </p:spTree>
    <p:extLst>
      <p:ext uri="{BB962C8B-B14F-4D97-AF65-F5344CB8AC3E}">
        <p14:creationId xmlns:p14="http://schemas.microsoft.com/office/powerpoint/2010/main" val="3373743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Three phases of energy metabolism</a:t>
            </a:r>
            <a:endParaRPr lang="en-US" dirty="0">
              <a:latin typeface="Courier"/>
              <a:cs typeface="Courier"/>
            </a:endParaRPr>
          </a:p>
        </p:txBody>
      </p:sp>
      <p:sp>
        <p:nvSpPr>
          <p:cNvPr id="3" name="Content Placeholder 2"/>
          <p:cNvSpPr>
            <a:spLocks noGrp="1"/>
          </p:cNvSpPr>
          <p:nvPr>
            <p:ph idx="1"/>
          </p:nvPr>
        </p:nvSpPr>
        <p:spPr/>
        <p:txBody>
          <a:bodyPr>
            <a:noAutofit/>
          </a:bodyPr>
          <a:lstStyle/>
          <a:p>
            <a:r>
              <a:rPr lang="en-US" sz="2400" b="1" u="sng" dirty="0" smtClean="0">
                <a:latin typeface="Courier"/>
                <a:cs typeface="Courier"/>
              </a:rPr>
              <a:t>C</a:t>
            </a:r>
            <a:r>
              <a:rPr lang="en-US" sz="2400" b="1" dirty="0" smtClean="0">
                <a:latin typeface="Courier"/>
                <a:cs typeface="Courier"/>
              </a:rPr>
              <a:t>ephalic Phase</a:t>
            </a:r>
            <a:r>
              <a:rPr lang="en-US" sz="2400" dirty="0" smtClean="0">
                <a:latin typeface="Courier"/>
                <a:cs typeface="Courier"/>
              </a:rPr>
              <a:t>- </a:t>
            </a:r>
            <a:r>
              <a:rPr lang="en-US" sz="2400" dirty="0">
                <a:latin typeface="Courier"/>
                <a:cs typeface="Courier"/>
              </a:rPr>
              <a:t>P</a:t>
            </a:r>
            <a:r>
              <a:rPr lang="en-US" sz="2400" dirty="0" smtClean="0">
                <a:latin typeface="Courier"/>
                <a:cs typeface="Courier"/>
              </a:rPr>
              <a:t>reparatory, begins with sensory (head)cues: sight, smell, or thought of food. </a:t>
            </a:r>
            <a:r>
              <a:rPr lang="en-US" sz="2400" dirty="0">
                <a:latin typeface="Courier"/>
                <a:cs typeface="Courier"/>
              </a:rPr>
              <a:t>E</a:t>
            </a:r>
            <a:r>
              <a:rPr lang="en-US" sz="2400" dirty="0" smtClean="0">
                <a:latin typeface="Courier"/>
                <a:cs typeface="Courier"/>
              </a:rPr>
              <a:t>nds with beginning of absorption into bloodstream. </a:t>
            </a:r>
          </a:p>
          <a:p>
            <a:endParaRPr lang="en-US" sz="2400" dirty="0">
              <a:latin typeface="Courier"/>
              <a:cs typeface="Courier"/>
            </a:endParaRPr>
          </a:p>
          <a:p>
            <a:r>
              <a:rPr lang="en-US" sz="2400" b="1" u="sng" dirty="0" smtClean="0">
                <a:latin typeface="Courier"/>
                <a:cs typeface="Courier"/>
              </a:rPr>
              <a:t>A</a:t>
            </a:r>
            <a:r>
              <a:rPr lang="en-US" sz="2400" b="1" dirty="0" smtClean="0">
                <a:latin typeface="Courier"/>
                <a:cs typeface="Courier"/>
              </a:rPr>
              <a:t>bsorptive Phase</a:t>
            </a:r>
            <a:r>
              <a:rPr lang="en-US" sz="2400" dirty="0" smtClean="0">
                <a:latin typeface="Courier"/>
                <a:cs typeface="Courier"/>
              </a:rPr>
              <a:t>- Energy absorbed into bloodstream from a meal is meeting the body’s energy needs.  </a:t>
            </a:r>
          </a:p>
          <a:p>
            <a:endParaRPr lang="en-US" sz="2400" dirty="0">
              <a:latin typeface="Courier"/>
              <a:cs typeface="Courier"/>
            </a:endParaRPr>
          </a:p>
          <a:p>
            <a:r>
              <a:rPr lang="en-US" sz="2400" b="1" u="sng" dirty="0" smtClean="0">
                <a:latin typeface="Courier"/>
                <a:cs typeface="Courier"/>
              </a:rPr>
              <a:t>F</a:t>
            </a:r>
            <a:r>
              <a:rPr lang="en-US" sz="2400" b="1" dirty="0" smtClean="0">
                <a:latin typeface="Courier"/>
                <a:cs typeface="Courier"/>
              </a:rPr>
              <a:t>asting Phase</a:t>
            </a:r>
            <a:r>
              <a:rPr lang="en-US" sz="2400" dirty="0" smtClean="0">
                <a:latin typeface="Courier"/>
                <a:cs typeface="Courier"/>
              </a:rPr>
              <a:t>- </a:t>
            </a:r>
            <a:r>
              <a:rPr lang="en-US" sz="2400" dirty="0">
                <a:latin typeface="Courier"/>
                <a:cs typeface="Courier"/>
              </a:rPr>
              <a:t>U</a:t>
            </a:r>
            <a:r>
              <a:rPr lang="en-US" sz="2400" dirty="0" smtClean="0">
                <a:latin typeface="Courier"/>
                <a:cs typeface="Courier"/>
              </a:rPr>
              <a:t>nstored energy from previous meal used, energy is withdrawn from reserves to meet immediate requirements. </a:t>
            </a:r>
            <a:endParaRPr lang="en-US" sz="2400" dirty="0">
              <a:latin typeface="Courier"/>
              <a:cs typeface="Courier"/>
            </a:endParaRPr>
          </a:p>
        </p:txBody>
      </p:sp>
    </p:spTree>
    <p:extLst>
      <p:ext uri="{BB962C8B-B14F-4D97-AF65-F5344CB8AC3E}">
        <p14:creationId xmlns:p14="http://schemas.microsoft.com/office/powerpoint/2010/main" val="301941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Anorexia: Causes</a:t>
            </a:r>
            <a:endParaRPr lang="en-US" dirty="0">
              <a:latin typeface="Courier"/>
              <a:cs typeface="Courier"/>
            </a:endParaRPr>
          </a:p>
        </p:txBody>
      </p:sp>
      <p:sp>
        <p:nvSpPr>
          <p:cNvPr id="3" name="Content Placeholder 2"/>
          <p:cNvSpPr>
            <a:spLocks noGrp="1"/>
          </p:cNvSpPr>
          <p:nvPr>
            <p:ph idx="1"/>
          </p:nvPr>
        </p:nvSpPr>
        <p:spPr/>
        <p:txBody>
          <a:bodyPr>
            <a:normAutofit fontScale="47500" lnSpcReduction="20000"/>
          </a:bodyPr>
          <a:lstStyle/>
          <a:p>
            <a:r>
              <a:rPr lang="en-US" sz="4200" dirty="0" smtClean="0">
                <a:solidFill>
                  <a:srgbClr val="000000"/>
                </a:solidFill>
                <a:latin typeface="Courier"/>
                <a:cs typeface="Courier"/>
              </a:rPr>
              <a:t>Blood </a:t>
            </a:r>
            <a:r>
              <a:rPr lang="en-US" sz="4200" dirty="0">
                <a:solidFill>
                  <a:srgbClr val="000000"/>
                </a:solidFill>
                <a:latin typeface="Courier"/>
                <a:cs typeface="Courier"/>
              </a:rPr>
              <a:t>levels of NPY are elevated in patients with anorexia. </a:t>
            </a:r>
            <a:endParaRPr lang="en-US" sz="4200" dirty="0" smtClean="0">
              <a:solidFill>
                <a:srgbClr val="000000"/>
              </a:solidFill>
              <a:latin typeface="Courier"/>
              <a:cs typeface="Courier"/>
            </a:endParaRPr>
          </a:p>
          <a:p>
            <a:endParaRPr lang="en-US" sz="4200" dirty="0" smtClean="0">
              <a:solidFill>
                <a:srgbClr val="000000"/>
              </a:solidFill>
              <a:latin typeface="Courier"/>
              <a:cs typeface="Courier"/>
            </a:endParaRPr>
          </a:p>
          <a:p>
            <a:pPr lvl="1"/>
            <a:r>
              <a:rPr lang="en-US" sz="4200" dirty="0" smtClean="0">
                <a:solidFill>
                  <a:srgbClr val="000000"/>
                </a:solidFill>
                <a:latin typeface="Courier"/>
                <a:cs typeface="Courier"/>
              </a:rPr>
              <a:t>infusion </a:t>
            </a:r>
            <a:r>
              <a:rPr lang="en-US" sz="4200" dirty="0">
                <a:solidFill>
                  <a:srgbClr val="000000"/>
                </a:solidFill>
                <a:latin typeface="Courier"/>
                <a:cs typeface="Courier"/>
              </a:rPr>
              <a:t>of NPY into the cerebral ventricles further increased the time spent running in rats on a restricted feeding schedule.</a:t>
            </a:r>
          </a:p>
          <a:p>
            <a:pPr>
              <a:spcBef>
                <a:spcPts val="1800"/>
              </a:spcBef>
            </a:pPr>
            <a:r>
              <a:rPr lang="en-US" sz="4200" dirty="0">
                <a:solidFill>
                  <a:srgbClr val="000000"/>
                </a:solidFill>
                <a:latin typeface="Courier"/>
                <a:cs typeface="Courier"/>
              </a:rPr>
              <a:t>Normally, NPY stimulates eating (as it does in rats with unlimited access to food), but under conditions of starvation, it stimulates wheel-running activity instead.</a:t>
            </a:r>
          </a:p>
          <a:p>
            <a:pPr>
              <a:spcBef>
                <a:spcPts val="1800"/>
              </a:spcBef>
            </a:pPr>
            <a:r>
              <a:rPr lang="en-US" sz="4200" dirty="0">
                <a:solidFill>
                  <a:srgbClr val="000000"/>
                </a:solidFill>
                <a:latin typeface="Courier"/>
                <a:cs typeface="Courier"/>
              </a:rPr>
              <a:t>The likely explanation for this phenomenon is that if food is not present, NPY increases the animals</a:t>
            </a:r>
            <a:r>
              <a:rPr lang="ja-JP" altLang="en-US" sz="4200" dirty="0">
                <a:solidFill>
                  <a:srgbClr val="000000"/>
                </a:solidFill>
                <a:latin typeface="Courier"/>
                <a:cs typeface="Courier"/>
              </a:rPr>
              <a:t>’</a:t>
            </a:r>
            <a:r>
              <a:rPr lang="en-US" altLang="ja-JP" sz="4200" dirty="0">
                <a:solidFill>
                  <a:srgbClr val="000000"/>
                </a:solidFill>
                <a:latin typeface="Courier"/>
                <a:cs typeface="Courier"/>
              </a:rPr>
              <a:t> activity level, which would normally increase the likelihood that they would find food. </a:t>
            </a:r>
            <a:endParaRPr lang="en-US" sz="4200" dirty="0">
              <a:solidFill>
                <a:srgbClr val="000000"/>
              </a:solidFill>
              <a:latin typeface="Courier"/>
              <a:cs typeface="Courier"/>
            </a:endParaRPr>
          </a:p>
          <a:p>
            <a:endParaRPr lang="en-US" sz="3800" dirty="0">
              <a:solidFill>
                <a:srgbClr val="000000"/>
              </a:solidFill>
              <a:latin typeface="Courier"/>
              <a:cs typeface="Courier"/>
            </a:endParaRPr>
          </a:p>
        </p:txBody>
      </p:sp>
    </p:spTree>
    <p:extLst>
      <p:ext uri="{BB962C8B-B14F-4D97-AF65-F5344CB8AC3E}">
        <p14:creationId xmlns:p14="http://schemas.microsoft.com/office/powerpoint/2010/main" val="19655784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Applied example: 5-HT &amp; Satiety</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A long line of studies show that </a:t>
            </a:r>
            <a:r>
              <a:rPr lang="en-US" sz="2400" b="1" dirty="0" smtClean="0">
                <a:latin typeface="Courier"/>
                <a:cs typeface="Courier"/>
              </a:rPr>
              <a:t>hypothalamic (5-HT) plays a role in satiety</a:t>
            </a:r>
            <a:r>
              <a:rPr lang="en-US" sz="2400" dirty="0" smtClean="0">
                <a:latin typeface="Courier"/>
                <a:cs typeface="Courier"/>
              </a:rPr>
              <a:t>. This satiety has two properties:</a:t>
            </a:r>
          </a:p>
          <a:p>
            <a:endParaRPr lang="en-US" sz="2400" dirty="0" smtClean="0">
              <a:latin typeface="Courier"/>
              <a:cs typeface="Courier"/>
            </a:endParaRPr>
          </a:p>
          <a:p>
            <a:r>
              <a:rPr lang="en-US" sz="2400" dirty="0" smtClean="0">
                <a:latin typeface="Courier"/>
                <a:cs typeface="Courier"/>
              </a:rPr>
              <a:t>Causes rats to resist powerful attraction of highly palatable diets.</a:t>
            </a:r>
          </a:p>
          <a:p>
            <a:endParaRPr lang="en-US" sz="2400" dirty="0" smtClean="0">
              <a:latin typeface="Courier"/>
              <a:cs typeface="Courier"/>
            </a:endParaRPr>
          </a:p>
          <a:p>
            <a:r>
              <a:rPr lang="en-US" sz="2400" dirty="0" smtClean="0">
                <a:latin typeface="Courier"/>
                <a:cs typeface="Courier"/>
              </a:rPr>
              <a:t>Reduced amount of food consumed per meal, rather than reducing number of meals.</a:t>
            </a:r>
          </a:p>
        </p:txBody>
      </p:sp>
    </p:spTree>
    <p:extLst>
      <p:ext uri="{BB962C8B-B14F-4D97-AF65-F5344CB8AC3E}">
        <p14:creationId xmlns:p14="http://schemas.microsoft.com/office/powerpoint/2010/main" val="8339627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5-HT reduces carb ingestion</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Tryptophan is a precursor of 5-HT, and increases in brain tryptophan lead to increases in brain 5-HT.  </a:t>
            </a:r>
          </a:p>
          <a:p>
            <a:endParaRPr lang="en-US" sz="2000" dirty="0" smtClean="0">
              <a:latin typeface="Courier"/>
              <a:cs typeface="Courier"/>
            </a:endParaRPr>
          </a:p>
          <a:p>
            <a:r>
              <a:rPr lang="en-US" sz="2400" dirty="0" smtClean="0">
                <a:latin typeface="Courier"/>
                <a:cs typeface="Courier"/>
              </a:rPr>
              <a:t>Increase in brain 5-HT leads to decreased consumption of carbohydrates. </a:t>
            </a:r>
          </a:p>
          <a:p>
            <a:pPr lvl="1"/>
            <a:r>
              <a:rPr lang="en-US" sz="2000" dirty="0" smtClean="0">
                <a:latin typeface="Courier"/>
                <a:cs typeface="Courier"/>
              </a:rPr>
              <a:t>Carb consumption, insulin injection, and tryptophan levels all increase brain 5-HT.</a:t>
            </a:r>
          </a:p>
          <a:p>
            <a:pPr lvl="1"/>
            <a:r>
              <a:rPr lang="en-US" sz="2000" dirty="0" smtClean="0">
                <a:latin typeface="Courier"/>
                <a:cs typeface="Courier"/>
              </a:rPr>
              <a:t>5-HT agonists decrease carb intake. </a:t>
            </a:r>
          </a:p>
          <a:p>
            <a:pPr lvl="1"/>
            <a:r>
              <a:rPr lang="en-US" sz="2000" dirty="0" smtClean="0">
                <a:latin typeface="Courier"/>
                <a:cs typeface="Courier"/>
              </a:rPr>
              <a:t>These effects are not seen for peripheral 5-HT admin. (why might that be?)</a:t>
            </a:r>
          </a:p>
        </p:txBody>
      </p:sp>
    </p:spTree>
    <p:extLst>
      <p:ext uri="{BB962C8B-B14F-4D97-AF65-F5344CB8AC3E}">
        <p14:creationId xmlns:p14="http://schemas.microsoft.com/office/powerpoint/2010/main" val="3461033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5-HT model of macronutrient selection</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Carbohydrate-rich meals increase glucose, insulin, leptin, and cort levels, activating 5-HT neurons projecting to the medial hypothalamus. </a:t>
            </a:r>
          </a:p>
          <a:p>
            <a:pPr marL="0" indent="0">
              <a:buNone/>
            </a:pPr>
            <a:endParaRPr lang="en-US" sz="2400" dirty="0" smtClean="0">
              <a:latin typeface="Courier"/>
              <a:cs typeface="Courier"/>
            </a:endParaRPr>
          </a:p>
          <a:p>
            <a:pPr lvl="1"/>
            <a:r>
              <a:rPr lang="en-US" sz="2000" dirty="0" smtClean="0">
                <a:latin typeface="Courier"/>
                <a:cs typeface="Courier"/>
              </a:rPr>
              <a:t>These neurons </a:t>
            </a:r>
            <a:r>
              <a:rPr lang="en-US" sz="2000" b="1" dirty="0" smtClean="0">
                <a:latin typeface="Courier"/>
                <a:cs typeface="Courier"/>
              </a:rPr>
              <a:t>inhibit NPY release</a:t>
            </a:r>
            <a:r>
              <a:rPr lang="en-US" sz="2000" dirty="0" smtClean="0">
                <a:latin typeface="Courier"/>
                <a:cs typeface="Courier"/>
              </a:rPr>
              <a:t>.</a:t>
            </a:r>
          </a:p>
          <a:p>
            <a:endParaRPr lang="en-US" sz="2400" dirty="0" smtClean="0">
              <a:latin typeface="Courier"/>
              <a:cs typeface="Courier"/>
            </a:endParaRPr>
          </a:p>
          <a:p>
            <a:r>
              <a:rPr lang="en-US" sz="2400" dirty="0">
                <a:latin typeface="Courier"/>
                <a:cs typeface="Courier"/>
              </a:rPr>
              <a:t>A</a:t>
            </a:r>
            <a:r>
              <a:rPr lang="en-US" sz="2400" dirty="0" smtClean="0">
                <a:latin typeface="Courier"/>
                <a:cs typeface="Courier"/>
              </a:rPr>
              <a:t>ctivation of these neurons leads to 5-HT synthesis + release, which terminates carb ingestion, leading to satiety.  </a:t>
            </a:r>
            <a:endParaRPr lang="en-US" sz="2400" dirty="0">
              <a:latin typeface="Courier"/>
              <a:cs typeface="Courier"/>
            </a:endParaRPr>
          </a:p>
        </p:txBody>
      </p:sp>
    </p:spTree>
    <p:extLst>
      <p:ext uri="{BB962C8B-B14F-4D97-AF65-F5344CB8AC3E}">
        <p14:creationId xmlns:p14="http://schemas.microsoft.com/office/powerpoint/2010/main" val="36159668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5-HT pathways</a:t>
            </a:r>
            <a:endParaRPr lang="en-US" dirty="0">
              <a:latin typeface="Courier"/>
              <a:cs typeface="Courier"/>
            </a:endParaRPr>
          </a:p>
        </p:txBody>
      </p:sp>
      <p:pic>
        <p:nvPicPr>
          <p:cNvPr id="4" name="Picture 3" descr="5HTpaths.gif"/>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333007" y="1761965"/>
            <a:ext cx="6419969" cy="4053652"/>
          </a:xfrm>
          <a:prstGeom prst="rect">
            <a:avLst/>
          </a:prstGeom>
        </p:spPr>
      </p:pic>
      <p:sp>
        <p:nvSpPr>
          <p:cNvPr id="5" name="TextBox 4"/>
          <p:cNvSpPr txBox="1"/>
          <p:nvPr/>
        </p:nvSpPr>
        <p:spPr>
          <a:xfrm>
            <a:off x="3993451" y="6250118"/>
            <a:ext cx="1154320" cy="307777"/>
          </a:xfrm>
          <a:prstGeom prst="rect">
            <a:avLst/>
          </a:prstGeom>
          <a:noFill/>
        </p:spPr>
        <p:txBody>
          <a:bodyPr wrap="none" rtlCol="0">
            <a:spAutoFit/>
          </a:bodyPr>
          <a:lstStyle/>
          <a:p>
            <a:r>
              <a:rPr lang="en-US" sz="1400" dirty="0" smtClean="0">
                <a:latin typeface="Courier"/>
                <a:cs typeface="Courier"/>
              </a:rPr>
              <a:t>Fig. 4.17</a:t>
            </a:r>
            <a:endParaRPr lang="en-US" sz="1400" dirty="0">
              <a:latin typeface="Courier"/>
              <a:cs typeface="Courier"/>
            </a:endParaRPr>
          </a:p>
        </p:txBody>
      </p:sp>
    </p:spTree>
    <p:extLst>
      <p:ext uri="{BB962C8B-B14F-4D97-AF65-F5344CB8AC3E}">
        <p14:creationId xmlns:p14="http://schemas.microsoft.com/office/powerpoint/2010/main" val="11292401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Logic of 5-HT role in macronutrient selection</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A high-carb diet leads to </a:t>
            </a:r>
            <a:r>
              <a:rPr lang="en-US" sz="2400" dirty="0" smtClean="0">
                <a:latin typeface="Wingdings"/>
                <a:ea typeface="Wingdings"/>
                <a:cs typeface="Wingdings"/>
                <a:sym typeface="Wingdings"/>
              </a:rPr>
              <a:t></a:t>
            </a:r>
            <a:r>
              <a:rPr lang="en-US" sz="2400" dirty="0">
                <a:latin typeface="Courier"/>
                <a:cs typeface="Courier"/>
                <a:sym typeface="Wingdings"/>
              </a:rPr>
              <a:t> </a:t>
            </a:r>
            <a:r>
              <a:rPr lang="en-US" sz="2400" dirty="0" smtClean="0">
                <a:latin typeface="Courier"/>
                <a:cs typeface="Courier"/>
                <a:sym typeface="Wingdings"/>
              </a:rPr>
              <a:t>circulating </a:t>
            </a:r>
            <a:r>
              <a:rPr lang="en-US" sz="2400" b="1" dirty="0" smtClean="0">
                <a:latin typeface="Courier"/>
                <a:cs typeface="Courier"/>
                <a:sym typeface="Wingdings"/>
              </a:rPr>
              <a:t>tryptophan</a:t>
            </a:r>
            <a:r>
              <a:rPr lang="en-US" sz="2400" dirty="0" smtClean="0">
                <a:latin typeface="Courier"/>
                <a:cs typeface="Courier"/>
                <a:sym typeface="Wingdings"/>
              </a:rPr>
              <a:t> (TRP).</a:t>
            </a:r>
          </a:p>
          <a:p>
            <a:endParaRPr lang="en-US" sz="2400" dirty="0" smtClean="0">
              <a:latin typeface="Courier"/>
              <a:cs typeface="Courier"/>
              <a:sym typeface="Wingdings"/>
            </a:endParaRPr>
          </a:p>
          <a:p>
            <a:r>
              <a:rPr lang="en-US" sz="2400" dirty="0" smtClean="0">
                <a:latin typeface="Courier"/>
                <a:cs typeface="Courier"/>
                <a:sym typeface="Wingdings"/>
              </a:rPr>
              <a:t>Promotes uptake of TRP into brain, conversion into 5-HT. </a:t>
            </a:r>
          </a:p>
          <a:p>
            <a:endParaRPr lang="en-US" sz="2400" dirty="0" smtClean="0">
              <a:latin typeface="Courier"/>
              <a:cs typeface="Courier"/>
              <a:sym typeface="Wingdings"/>
            </a:endParaRPr>
          </a:p>
          <a:p>
            <a:r>
              <a:rPr lang="en-US" sz="2400" dirty="0" smtClean="0">
                <a:latin typeface="Wingdings"/>
                <a:ea typeface="Wingdings"/>
                <a:cs typeface="Wingdings"/>
                <a:sym typeface="Wingdings"/>
              </a:rPr>
              <a:t></a:t>
            </a:r>
            <a:r>
              <a:rPr lang="en-US" sz="2400" dirty="0">
                <a:latin typeface="Courier"/>
                <a:cs typeface="Courier"/>
                <a:sym typeface="Wingdings"/>
              </a:rPr>
              <a:t> </a:t>
            </a:r>
            <a:r>
              <a:rPr lang="en-US" sz="2400" dirty="0" smtClean="0">
                <a:latin typeface="Courier"/>
                <a:cs typeface="Courier"/>
                <a:sym typeface="Wingdings"/>
              </a:rPr>
              <a:t>concentrations of other amino acids that compete with TRP for transport into brain. </a:t>
            </a:r>
            <a:endParaRPr lang="en-US" sz="2400" dirty="0">
              <a:latin typeface="Courier"/>
              <a:cs typeface="Courier"/>
            </a:endParaRPr>
          </a:p>
        </p:txBody>
      </p:sp>
    </p:spTree>
    <p:extLst>
      <p:ext uri="{BB962C8B-B14F-4D97-AF65-F5344CB8AC3E}">
        <p14:creationId xmlns:p14="http://schemas.microsoft.com/office/powerpoint/2010/main" val="13526169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5-HT, Carbs &amp; Satiety</a:t>
            </a:r>
            <a:endParaRPr lang="en-US" dirty="0">
              <a:latin typeface="Courier"/>
              <a:cs typeface="Courier"/>
            </a:endParaRPr>
          </a:p>
        </p:txBody>
      </p:sp>
      <p:sp>
        <p:nvSpPr>
          <p:cNvPr id="3" name="Content Placeholder 2"/>
          <p:cNvSpPr>
            <a:spLocks noGrp="1"/>
          </p:cNvSpPr>
          <p:nvPr>
            <p:ph idx="1"/>
          </p:nvPr>
        </p:nvSpPr>
        <p:spPr/>
        <p:txBody>
          <a:bodyPr/>
          <a:lstStyle/>
          <a:p>
            <a:endParaRPr lang="en-US" sz="2400" dirty="0">
              <a:latin typeface="Courier"/>
              <a:cs typeface="Courier"/>
              <a:sym typeface="Wingdings"/>
            </a:endParaRPr>
          </a:p>
          <a:p>
            <a:r>
              <a:rPr lang="en-US" sz="2400" dirty="0">
                <a:latin typeface="Courier"/>
                <a:cs typeface="Courier"/>
                <a:sym typeface="Wingdings"/>
              </a:rPr>
              <a:t>Insulin stimulates Absorption of Large Neutral Amino Acids (LNAAs), increasing ratio of TRP:LNAAs that cross BBB</a:t>
            </a:r>
            <a:r>
              <a:rPr lang="en-US" sz="2400" dirty="0" smtClean="0">
                <a:latin typeface="Courier"/>
                <a:cs typeface="Courier"/>
                <a:sym typeface="Wingdings"/>
              </a:rPr>
              <a:t>.</a:t>
            </a:r>
          </a:p>
          <a:p>
            <a:endParaRPr lang="en-US" sz="2400" dirty="0">
              <a:latin typeface="Courier"/>
              <a:cs typeface="Courier"/>
              <a:sym typeface="Wingdings"/>
            </a:endParaRPr>
          </a:p>
          <a:p>
            <a:r>
              <a:rPr lang="en-US" sz="2400" dirty="0">
                <a:latin typeface="Courier"/>
                <a:cs typeface="Courier"/>
                <a:sym typeface="Wingdings"/>
              </a:rPr>
              <a:t>More 5-HT release in hypothalamus = decreased carb ingestion, </a:t>
            </a:r>
            <a:r>
              <a:rPr lang="en-US" sz="2400" dirty="0" smtClean="0">
                <a:latin typeface="Courier"/>
                <a:cs typeface="Courier"/>
                <a:sym typeface="Wingdings"/>
              </a:rPr>
              <a:t>satiety. </a:t>
            </a:r>
          </a:p>
          <a:p>
            <a:endParaRPr lang="en-US" sz="2400" dirty="0">
              <a:latin typeface="Courier"/>
              <a:cs typeface="Courier"/>
              <a:sym typeface="Wingdings"/>
            </a:endParaRPr>
          </a:p>
          <a:p>
            <a:endParaRPr lang="en-US" sz="2400" dirty="0">
              <a:latin typeface="Courier"/>
              <a:cs typeface="Courier"/>
            </a:endParaRPr>
          </a:p>
          <a:p>
            <a:endParaRPr lang="en-US" dirty="0"/>
          </a:p>
        </p:txBody>
      </p:sp>
    </p:spTree>
    <p:extLst>
      <p:ext uri="{BB962C8B-B14F-4D97-AF65-F5344CB8AC3E}">
        <p14:creationId xmlns:p14="http://schemas.microsoft.com/office/powerpoint/2010/main" val="26215621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Summary</a:t>
            </a:r>
            <a:endParaRPr lang="en-US" dirty="0">
              <a:latin typeface="Courier"/>
              <a:cs typeface="Courier"/>
            </a:endParaRPr>
          </a:p>
        </p:txBody>
      </p:sp>
      <p:pic>
        <p:nvPicPr>
          <p:cNvPr id="4" name="Picture 3" descr="0170310306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94" y="2469640"/>
            <a:ext cx="7518921" cy="2105472"/>
          </a:xfrm>
          <a:prstGeom prst="rect">
            <a:avLst/>
          </a:prstGeom>
        </p:spPr>
      </p:pic>
    </p:spTree>
    <p:extLst>
      <p:ext uri="{BB962C8B-B14F-4D97-AF65-F5344CB8AC3E}">
        <p14:creationId xmlns:p14="http://schemas.microsoft.com/office/powerpoint/2010/main" val="18771818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The last word…s</a:t>
            </a:r>
            <a:endParaRPr lang="en-US" dirty="0">
              <a:latin typeface="Courier"/>
              <a:cs typeface="Courier"/>
            </a:endParaRPr>
          </a:p>
        </p:txBody>
      </p:sp>
      <p:sp>
        <p:nvSpPr>
          <p:cNvPr id="3" name="Content Placeholder 2"/>
          <p:cNvSpPr>
            <a:spLocks noGrp="1"/>
          </p:cNvSpPr>
          <p:nvPr>
            <p:ph idx="1"/>
          </p:nvPr>
        </p:nvSpPr>
        <p:spPr/>
        <p:txBody>
          <a:bodyPr>
            <a:normAutofit fontScale="92500" lnSpcReduction="10000"/>
          </a:bodyPr>
          <a:lstStyle/>
          <a:p>
            <a:r>
              <a:rPr lang="en-US" sz="2400" dirty="0" smtClean="0">
                <a:latin typeface="Courier"/>
                <a:cs typeface="Courier"/>
              </a:rPr>
              <a:t>Neural control of hunger, eating, and satiety is a complex, redundant system involving many peptides and transmitter systems (see table 12.1) </a:t>
            </a:r>
          </a:p>
          <a:p>
            <a:endParaRPr lang="en-US" sz="2400" dirty="0" smtClean="0">
              <a:latin typeface="Courier"/>
              <a:cs typeface="Courier"/>
            </a:endParaRPr>
          </a:p>
          <a:p>
            <a:r>
              <a:rPr lang="en-US" sz="2400" dirty="0" smtClean="0">
                <a:latin typeface="Courier"/>
                <a:cs typeface="Courier"/>
              </a:rPr>
              <a:t>Hunger and eating are heavily influenced by sensory stimuli, learning, and classical conditioning. These factors are more likely to start a meal than a true energy deficit.</a:t>
            </a:r>
          </a:p>
          <a:p>
            <a:pPr marL="0" indent="0">
              <a:buNone/>
            </a:pPr>
            <a:endParaRPr lang="en-US" sz="2400" dirty="0" smtClean="0">
              <a:latin typeface="Courier"/>
              <a:cs typeface="Courier"/>
            </a:endParaRPr>
          </a:p>
          <a:p>
            <a:r>
              <a:rPr lang="en-US" sz="2400" dirty="0" smtClean="0">
                <a:latin typeface="Courier"/>
                <a:cs typeface="Courier"/>
              </a:rPr>
              <a:t>Circuits within the hypothalamus are critical to initiating and terminating ingestive behaviour. </a:t>
            </a:r>
            <a:endParaRPr lang="en-US" sz="2400" dirty="0">
              <a:latin typeface="Courier"/>
              <a:cs typeface="Courier"/>
            </a:endParaRPr>
          </a:p>
        </p:txBody>
      </p:sp>
    </p:spTree>
    <p:extLst>
      <p:ext uri="{BB962C8B-B14F-4D97-AF65-F5344CB8AC3E}">
        <p14:creationId xmlns:p14="http://schemas.microsoft.com/office/powerpoint/2010/main" val="1555894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Metabolism</a:t>
            </a:r>
            <a:endParaRPr lang="en-US" dirty="0">
              <a:latin typeface="Courier"/>
              <a:cs typeface="Courier"/>
            </a:endParaRPr>
          </a:p>
        </p:txBody>
      </p:sp>
      <p:sp>
        <p:nvSpPr>
          <p:cNvPr id="3" name="Content Placeholder 2"/>
          <p:cNvSpPr>
            <a:spLocks noGrp="1"/>
          </p:cNvSpPr>
          <p:nvPr>
            <p:ph idx="1"/>
          </p:nvPr>
        </p:nvSpPr>
        <p:spPr/>
        <p:txBody>
          <a:bodyPr>
            <a:normAutofit/>
          </a:bodyPr>
          <a:lstStyle/>
          <a:p>
            <a:r>
              <a:rPr lang="en-US" sz="2400" dirty="0" smtClean="0">
                <a:latin typeface="Courier"/>
                <a:cs typeface="Courier"/>
              </a:rPr>
              <a:t>The flow of energy throughout the stages of metabolism is controlled by two pancreatic hormones: </a:t>
            </a:r>
            <a:r>
              <a:rPr lang="en-US" sz="2400" b="1" dirty="0" smtClean="0">
                <a:latin typeface="Courier"/>
                <a:cs typeface="Courier"/>
              </a:rPr>
              <a:t>Insulin</a:t>
            </a:r>
            <a:r>
              <a:rPr lang="en-US" sz="2400" dirty="0" smtClean="0">
                <a:latin typeface="Courier"/>
                <a:cs typeface="Courier"/>
              </a:rPr>
              <a:t> &amp; </a:t>
            </a:r>
            <a:r>
              <a:rPr lang="en-US" sz="2400" b="1" dirty="0" smtClean="0">
                <a:latin typeface="Courier"/>
                <a:cs typeface="Courier"/>
              </a:rPr>
              <a:t>Glucagon</a:t>
            </a:r>
            <a:r>
              <a:rPr lang="en-US" sz="2400" dirty="0" smtClean="0">
                <a:latin typeface="Courier"/>
                <a:cs typeface="Courier"/>
              </a:rPr>
              <a:t>.</a:t>
            </a:r>
          </a:p>
          <a:p>
            <a:endParaRPr lang="en-US" sz="2400" dirty="0">
              <a:latin typeface="Courier"/>
              <a:cs typeface="Courier"/>
            </a:endParaRPr>
          </a:p>
          <a:p>
            <a:r>
              <a:rPr lang="en-US" sz="2400" dirty="0" smtClean="0">
                <a:latin typeface="Courier"/>
                <a:cs typeface="Courier"/>
              </a:rPr>
              <a:t>During </a:t>
            </a:r>
            <a:r>
              <a:rPr lang="en-US" sz="2400" b="1" dirty="0" smtClean="0">
                <a:latin typeface="Courier"/>
                <a:cs typeface="Courier"/>
              </a:rPr>
              <a:t>C &amp; A </a:t>
            </a:r>
            <a:r>
              <a:rPr lang="en-US" sz="2400" dirty="0" smtClean="0">
                <a:latin typeface="Courier"/>
                <a:cs typeface="Courier"/>
              </a:rPr>
              <a:t>phases:</a:t>
            </a:r>
            <a:r>
              <a:rPr lang="en-US" sz="2400" dirty="0" smtClean="0">
                <a:latin typeface="Wingdings"/>
                <a:ea typeface="Wingdings"/>
                <a:cs typeface="Wingdings"/>
                <a:sym typeface="Wingdings"/>
              </a:rPr>
              <a:t></a:t>
            </a:r>
            <a:r>
              <a:rPr lang="en-US" sz="2400" dirty="0" smtClean="0">
                <a:latin typeface="Courier"/>
                <a:cs typeface="Courier"/>
              </a:rPr>
              <a:t> insulin, </a:t>
            </a:r>
            <a:r>
              <a:rPr lang="en-US" sz="2400" dirty="0" smtClean="0">
                <a:latin typeface="Wingdings"/>
                <a:ea typeface="Wingdings"/>
                <a:cs typeface="Wingdings"/>
                <a:sym typeface="Wingdings"/>
              </a:rPr>
              <a:t></a:t>
            </a:r>
            <a:r>
              <a:rPr lang="en-US" sz="2400" dirty="0" smtClean="0">
                <a:latin typeface="Courier"/>
                <a:cs typeface="Courier"/>
              </a:rPr>
              <a:t>glucagon levels in blood. </a:t>
            </a:r>
          </a:p>
          <a:p>
            <a:endParaRPr lang="en-US" sz="2400" dirty="0">
              <a:latin typeface="Courier"/>
              <a:cs typeface="Courier"/>
            </a:endParaRPr>
          </a:p>
          <a:p>
            <a:r>
              <a:rPr lang="en-US" sz="2400" dirty="0" smtClean="0">
                <a:latin typeface="Courier"/>
                <a:cs typeface="Courier"/>
              </a:rPr>
              <a:t>During </a:t>
            </a:r>
            <a:r>
              <a:rPr lang="en-US" sz="2400" b="1" dirty="0" smtClean="0">
                <a:latin typeface="Courier"/>
                <a:cs typeface="Courier"/>
              </a:rPr>
              <a:t>F</a:t>
            </a:r>
            <a:r>
              <a:rPr lang="en-US" sz="2400" dirty="0" smtClean="0">
                <a:latin typeface="Courier"/>
                <a:cs typeface="Courier"/>
              </a:rPr>
              <a:t> phase: </a:t>
            </a:r>
            <a:r>
              <a:rPr lang="en-US" sz="2400" dirty="0" smtClean="0">
                <a:latin typeface="Wingdings"/>
                <a:ea typeface="Wingdings"/>
                <a:cs typeface="Wingdings"/>
                <a:sym typeface="Wingdings"/>
              </a:rPr>
              <a:t> </a:t>
            </a:r>
            <a:r>
              <a:rPr lang="en-US" sz="2400" dirty="0" smtClean="0">
                <a:latin typeface="Courier"/>
                <a:cs typeface="Courier"/>
              </a:rPr>
              <a:t>glucagon, </a:t>
            </a:r>
            <a:r>
              <a:rPr lang="en-US" sz="2400" dirty="0" smtClean="0">
                <a:latin typeface="Wingdings"/>
                <a:ea typeface="Wingdings"/>
                <a:cs typeface="Wingdings"/>
                <a:sym typeface="Wingdings"/>
              </a:rPr>
              <a:t></a:t>
            </a:r>
            <a:r>
              <a:rPr lang="en-US" sz="2400" dirty="0" smtClean="0">
                <a:latin typeface="Courier"/>
                <a:cs typeface="Courier"/>
              </a:rPr>
              <a:t> insulin. </a:t>
            </a:r>
            <a:endParaRPr lang="en-US" sz="2400" dirty="0">
              <a:latin typeface="Courier"/>
              <a:cs typeface="Courier"/>
            </a:endParaRPr>
          </a:p>
        </p:txBody>
      </p:sp>
    </p:spTree>
    <p:extLst>
      <p:ext uri="{BB962C8B-B14F-4D97-AF65-F5344CB8AC3E}">
        <p14:creationId xmlns:p14="http://schemas.microsoft.com/office/powerpoint/2010/main" val="410066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urier"/>
                <a:cs typeface="Courier"/>
              </a:rPr>
              <a:t>Effects of Insulin and Glucagon</a:t>
            </a:r>
            <a:endParaRPr lang="en-US" dirty="0">
              <a:latin typeface="Courier"/>
              <a:cs typeface="Courier"/>
            </a:endParaRPr>
          </a:p>
        </p:txBody>
      </p:sp>
      <p:pic>
        <p:nvPicPr>
          <p:cNvPr id="4" name="Picture 3" descr="Screen Shot 2012-03-17 at 3.01.02 PM.png"/>
          <p:cNvPicPr>
            <a:picLocks noChangeAspect="1"/>
          </p:cNvPicPr>
          <p:nvPr/>
        </p:nvPicPr>
        <p:blipFill>
          <a:blip r:embed="rId2">
            <a:extLst>
              <a:ext uri="{BEBA8EAE-BF5A-486C-A8C5-ECC9F3942E4B}">
                <a14:imgProps xmlns:a14="http://schemas.microsoft.com/office/drawing/2010/main">
                  <a14:imgLayer r:embed="rId3">
                    <a14:imgEffect>
                      <a14:artisticPhotocopy/>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26278" y="2446285"/>
            <a:ext cx="78105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338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Insulin</a:t>
            </a:r>
            <a:endParaRPr lang="en-US" dirty="0">
              <a:latin typeface="Courier"/>
              <a:cs typeface="Courier"/>
            </a:endParaRPr>
          </a:p>
        </p:txBody>
      </p:sp>
      <p:sp>
        <p:nvSpPr>
          <p:cNvPr id="3" name="Content Placeholder 2"/>
          <p:cNvSpPr>
            <a:spLocks noGrp="1"/>
          </p:cNvSpPr>
          <p:nvPr>
            <p:ph idx="1"/>
          </p:nvPr>
        </p:nvSpPr>
        <p:spPr/>
        <p:txBody>
          <a:bodyPr>
            <a:normAutofit lnSpcReduction="10000"/>
          </a:bodyPr>
          <a:lstStyle/>
          <a:p>
            <a:r>
              <a:rPr lang="en-US" sz="2400" dirty="0" smtClean="0">
                <a:latin typeface="Courier"/>
                <a:cs typeface="Courier"/>
              </a:rPr>
              <a:t>Insulin does 3 things:</a:t>
            </a:r>
          </a:p>
          <a:p>
            <a:pPr marL="0" indent="0">
              <a:buNone/>
            </a:pPr>
            <a:endParaRPr lang="en-US" sz="2400" dirty="0" smtClean="0">
              <a:latin typeface="Courier"/>
              <a:cs typeface="Courier"/>
            </a:endParaRPr>
          </a:p>
          <a:p>
            <a:pPr lvl="1"/>
            <a:r>
              <a:rPr lang="en-US" sz="2400" dirty="0" smtClean="0">
                <a:latin typeface="Courier"/>
                <a:cs typeface="Courier"/>
              </a:rPr>
              <a:t>Promotes the </a:t>
            </a:r>
            <a:r>
              <a:rPr lang="en-US" sz="2400" b="1" dirty="0" smtClean="0">
                <a:latin typeface="Courier"/>
                <a:cs typeface="Courier"/>
              </a:rPr>
              <a:t>use of glucose </a:t>
            </a:r>
            <a:r>
              <a:rPr lang="en-US" sz="2400" dirty="0" smtClean="0">
                <a:latin typeface="Courier"/>
                <a:cs typeface="Courier"/>
              </a:rPr>
              <a:t>as 1</a:t>
            </a:r>
            <a:r>
              <a:rPr lang="en-US" sz="2400" baseline="30000" dirty="0" smtClean="0">
                <a:latin typeface="Courier"/>
                <a:cs typeface="Courier"/>
              </a:rPr>
              <a:t>o</a:t>
            </a:r>
            <a:r>
              <a:rPr lang="en-US" sz="2400" dirty="0" smtClean="0">
                <a:latin typeface="Courier"/>
                <a:cs typeface="Courier"/>
              </a:rPr>
              <a:t> energy source.</a:t>
            </a:r>
          </a:p>
          <a:p>
            <a:pPr marL="457200" lvl="1" indent="0">
              <a:buNone/>
            </a:pPr>
            <a:endParaRPr lang="en-US" sz="2400" dirty="0" smtClean="0">
              <a:latin typeface="Courier"/>
              <a:cs typeface="Courier"/>
            </a:endParaRPr>
          </a:p>
          <a:p>
            <a:pPr lvl="1"/>
            <a:r>
              <a:rPr lang="en-US" sz="2400" dirty="0" smtClean="0">
                <a:latin typeface="Courier"/>
                <a:cs typeface="Courier"/>
              </a:rPr>
              <a:t>Promotes </a:t>
            </a:r>
            <a:r>
              <a:rPr lang="en-US" sz="2400" b="1" dirty="0" smtClean="0">
                <a:latin typeface="Courier"/>
                <a:cs typeface="Courier"/>
              </a:rPr>
              <a:t>conversion of fuels to storable forms</a:t>
            </a:r>
            <a:r>
              <a:rPr lang="en-US" sz="2400" dirty="0" smtClean="0">
                <a:latin typeface="Courier"/>
                <a:cs typeface="Courier"/>
              </a:rPr>
              <a:t>; glucose to glycogen and fat, amino acids to proteins. </a:t>
            </a:r>
          </a:p>
          <a:p>
            <a:pPr marL="457200" lvl="1" indent="0">
              <a:buNone/>
            </a:pPr>
            <a:endParaRPr lang="en-US" sz="2400" dirty="0" smtClean="0">
              <a:latin typeface="Courier"/>
              <a:cs typeface="Courier"/>
            </a:endParaRPr>
          </a:p>
          <a:p>
            <a:pPr lvl="1"/>
            <a:r>
              <a:rPr lang="en-US" sz="2400" dirty="0" smtClean="0">
                <a:latin typeface="Courier"/>
                <a:cs typeface="Courier"/>
              </a:rPr>
              <a:t>Promotes </a:t>
            </a:r>
            <a:r>
              <a:rPr lang="en-US" sz="2400" b="1" dirty="0" smtClean="0">
                <a:latin typeface="Courier"/>
                <a:cs typeface="Courier"/>
              </a:rPr>
              <a:t>storage</a:t>
            </a:r>
            <a:r>
              <a:rPr lang="en-US" sz="2400" dirty="0" smtClean="0">
                <a:latin typeface="Courier"/>
                <a:cs typeface="Courier"/>
              </a:rPr>
              <a:t> of glycogen in liver and muscle, fat in adipose tissue,</a:t>
            </a:r>
            <a:r>
              <a:rPr lang="en-US" sz="2400" dirty="0">
                <a:latin typeface="Courier"/>
                <a:cs typeface="Courier"/>
              </a:rPr>
              <a:t> </a:t>
            </a:r>
            <a:r>
              <a:rPr lang="en-US" sz="2400" dirty="0" smtClean="0">
                <a:latin typeface="Courier"/>
                <a:cs typeface="Courier"/>
              </a:rPr>
              <a:t>and protein in muscles. </a:t>
            </a:r>
          </a:p>
          <a:p>
            <a:pPr marL="457200" lvl="1" indent="0">
              <a:buNone/>
            </a:pPr>
            <a:endParaRPr lang="en-US" sz="2400" dirty="0" smtClean="0">
              <a:latin typeface="Courier"/>
              <a:cs typeface="Courier"/>
            </a:endParaRPr>
          </a:p>
        </p:txBody>
      </p:sp>
    </p:spTree>
    <p:extLst>
      <p:ext uri="{BB962C8B-B14F-4D97-AF65-F5344CB8AC3E}">
        <p14:creationId xmlns:p14="http://schemas.microsoft.com/office/powerpoint/2010/main" val="64016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10114</TotalTime>
  <Words>4450</Words>
  <Application>Microsoft Office PowerPoint</Application>
  <PresentationFormat>On-screen Show (4:3)</PresentationFormat>
  <Paragraphs>492</Paragraphs>
  <Slides>68</Slides>
  <Notes>42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Ingestive Behaviour Chapter 12</vt:lpstr>
      <vt:lpstr>PowerPoint Presentation</vt:lpstr>
      <vt:lpstr>Lecture Overview</vt:lpstr>
      <vt:lpstr>Metabolism </vt:lpstr>
      <vt:lpstr>Energy storage &amp; metabolism</vt:lpstr>
      <vt:lpstr>Three phases of energy metabolism</vt:lpstr>
      <vt:lpstr>Metabolism</vt:lpstr>
      <vt:lpstr>Effects of Insulin and Glucagon</vt:lpstr>
      <vt:lpstr>Insulin</vt:lpstr>
      <vt:lpstr>C&amp;A Phases: Insulin </vt:lpstr>
      <vt:lpstr>The A phase: nutrient fates</vt:lpstr>
      <vt:lpstr>The F Phase:  Glucagon</vt:lpstr>
      <vt:lpstr>Glucose needs insulin binding to enter cells</vt:lpstr>
      <vt:lpstr>What starts a meal?</vt:lpstr>
      <vt:lpstr>What starts a meal?</vt:lpstr>
      <vt:lpstr>Starting a meal: environmental signals</vt:lpstr>
      <vt:lpstr>What starts a meal? the bottom line</vt:lpstr>
      <vt:lpstr>Hunger: Stomach Signals</vt:lpstr>
      <vt:lpstr>Ghrelin levels and meal times</vt:lpstr>
      <vt:lpstr>Hunger: Metabolic signals</vt:lpstr>
      <vt:lpstr>What stops a meal? Head factors</vt:lpstr>
      <vt:lpstr>Gastric Fistula</vt:lpstr>
      <vt:lpstr>What stops a meal? Head factors</vt:lpstr>
      <vt:lpstr>What stops a meal? GI factors</vt:lpstr>
      <vt:lpstr>PYY in humans </vt:lpstr>
      <vt:lpstr>What stops a meal? Adipose signals</vt:lpstr>
      <vt:lpstr>ob/ob Mice </vt:lpstr>
      <vt:lpstr>Leptin as a long-term regulator of body weight</vt:lpstr>
      <vt:lpstr>Do we have set points for energy and body weight?</vt:lpstr>
      <vt:lpstr>Eating: the PITs</vt:lpstr>
      <vt:lpstr>Determining when we eat: hunger before a meal</vt:lpstr>
      <vt:lpstr>Determining what we eat: Learning</vt:lpstr>
      <vt:lpstr>Determining When we eat: Pavlovian Conditioning of hunger </vt:lpstr>
      <vt:lpstr>Brain Mechanisms: the Brain Stem</vt:lpstr>
      <vt:lpstr>Brain Stem mechanisms</vt:lpstr>
      <vt:lpstr>Decerebrated rat brain </vt:lpstr>
      <vt:lpstr>The Hypothalamus and Hunger</vt:lpstr>
      <vt:lpstr>Rat hypothalamus</vt:lpstr>
      <vt:lpstr>The hypothalamus and hunger</vt:lpstr>
      <vt:lpstr>Feeding Circuits: projections of LH orexinergic neurons</vt:lpstr>
      <vt:lpstr>How are MCH and orexin neurons activated?</vt:lpstr>
      <vt:lpstr>NPY &amp; Hunger</vt:lpstr>
      <vt:lpstr>NPY and eating</vt:lpstr>
      <vt:lpstr>NPY &amp; AgRP</vt:lpstr>
      <vt:lpstr>Endocannabinoids as orexigens  </vt:lpstr>
      <vt:lpstr>Suppressing appetite</vt:lpstr>
      <vt:lpstr>α-MSH </vt:lpstr>
      <vt:lpstr>α-MSH &amp; AgRP</vt:lpstr>
      <vt:lpstr>Putting it all together: Hunger signals and feeding circuits </vt:lpstr>
      <vt:lpstr>Hunger &amp; Feeding Circuits</vt:lpstr>
      <vt:lpstr>Feeding circuits II: satiety</vt:lpstr>
      <vt:lpstr>Satiety Circuitry</vt:lpstr>
      <vt:lpstr>Obesity: Causes</vt:lpstr>
      <vt:lpstr>Obesity: causes?</vt:lpstr>
      <vt:lpstr>Obesity: treatment</vt:lpstr>
      <vt:lpstr>Treating Obesity: RYGB</vt:lpstr>
      <vt:lpstr>Caloric Restriction</vt:lpstr>
      <vt:lpstr>Eating Disorders</vt:lpstr>
      <vt:lpstr>Anorexia &amp; Bulimia</vt:lpstr>
      <vt:lpstr>Anorexia: Causes</vt:lpstr>
      <vt:lpstr>Applied example: 5-HT &amp; Satiety</vt:lpstr>
      <vt:lpstr>5-HT reduces carb ingestion</vt:lpstr>
      <vt:lpstr>5-HT model of macronutrient selection</vt:lpstr>
      <vt:lpstr>5-HT pathways</vt:lpstr>
      <vt:lpstr>Logic of 5-HT role in macronutrient selection</vt:lpstr>
      <vt:lpstr>5-HT, Carbs &amp; Satiety</vt:lpstr>
      <vt:lpstr>Summary</vt:lpstr>
      <vt:lpstr>The last word…s</vt:lpstr>
    </vt:vector>
  </TitlesOfParts>
  <Company>University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Ingestive Behaviour Chapter 12</dc:title>
  <dc:creator>Jesse Whiteman</dc:creator>
  <cp:lastModifiedBy>jblundell</cp:lastModifiedBy>
  <cp:revision>291</cp:revision>
  <dcterms:created xsi:type="dcterms:W3CDTF">2014-02-26T15:12:39Z</dcterms:created>
  <dcterms:modified xsi:type="dcterms:W3CDTF">2014-03-11T01:30:50Z</dcterms:modified>
</cp:coreProperties>
</file>